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3" userDrawn="1">
          <p15:clr>
            <a:srgbClr val="A4A3A4"/>
          </p15:clr>
        </p15:guide>
        <p15:guide id="2" pos="27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1CE9F1-FD67-AC90-F281-7F9B32D3A4A6}" name="Nipun Chopra" initials="NC" userId="S::nipunchopra@depauw.edu::fcf804d5-aff5-4df7-a7a7-dcd0d55c0f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712A1-98B7-7641-9526-AE689E9429C9}" v="30" dt="2024-09-25T22:53:15.087"/>
    <p1510:client id="{64D3B13E-084B-C26F-6621-B0DAF7219A9E}" v="513" dt="2024-09-25T16:51:06.894"/>
    <p1510:client id="{90F0D6E8-6329-994C-A5C3-D8E7DCA51056}" v="144" dt="2024-09-25T22:52:22.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06"/>
  </p:normalViewPr>
  <p:slideViewPr>
    <p:cSldViewPr snapToGrid="0" showGuides="1">
      <p:cViewPr>
        <p:scale>
          <a:sx n="21" d="100"/>
          <a:sy n="21" d="100"/>
        </p:scale>
        <p:origin x="-2048" y="336"/>
      </p:cViewPr>
      <p:guideLst>
        <p:guide orient="horz" pos="24883"/>
        <p:guide pos="27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0CCAE-0AF1-2549-92D8-E00F02388F03}" type="datetimeFigureOut">
              <a:rPr lang="en-US" smtClean="0"/>
              <a:t>9/27/24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0FF4C-94CC-FF46-B456-A7FBD16F6679}" type="slidenum">
              <a:rPr lang="en-US" smtClean="0"/>
              <a:t>‹#›</a:t>
            </a:fld>
            <a:endParaRPr lang="en-US"/>
          </a:p>
        </p:txBody>
      </p:sp>
    </p:spTree>
    <p:extLst>
      <p:ext uri="{BB962C8B-B14F-4D97-AF65-F5344CB8AC3E}">
        <p14:creationId xmlns:p14="http://schemas.microsoft.com/office/powerpoint/2010/main" val="53969560"/>
      </p:ext>
    </p:extLst>
  </p:cSld>
  <p:clrMap bg1="lt1" tx1="dk1" bg2="lt2" tx2="dk2" accent1="accent1" accent2="accent2" accent3="accent3" accent4="accent4" accent5="accent5" accent6="accent6" hlink="hlink" folHlink="folHlink"/>
  <p:notesStyle>
    <a:lvl1pPr marL="0" algn="l" defTabSz="914023" rtl="0" eaLnBrk="1" latinLnBrk="0" hangingPunct="1">
      <a:defRPr sz="1200" kern="1200">
        <a:solidFill>
          <a:schemeClr val="tx1"/>
        </a:solidFill>
        <a:latin typeface="+mn-lt"/>
        <a:ea typeface="+mn-ea"/>
        <a:cs typeface="+mn-cs"/>
      </a:defRPr>
    </a:lvl1pPr>
    <a:lvl2pPr marL="457011" algn="l" defTabSz="914023" rtl="0" eaLnBrk="1" latinLnBrk="0" hangingPunct="1">
      <a:defRPr sz="1200" kern="1200">
        <a:solidFill>
          <a:schemeClr val="tx1"/>
        </a:solidFill>
        <a:latin typeface="+mn-lt"/>
        <a:ea typeface="+mn-ea"/>
        <a:cs typeface="+mn-cs"/>
      </a:defRPr>
    </a:lvl2pPr>
    <a:lvl3pPr marL="914023" algn="l" defTabSz="914023" rtl="0" eaLnBrk="1" latinLnBrk="0" hangingPunct="1">
      <a:defRPr sz="1200" kern="1200">
        <a:solidFill>
          <a:schemeClr val="tx1"/>
        </a:solidFill>
        <a:latin typeface="+mn-lt"/>
        <a:ea typeface="+mn-ea"/>
        <a:cs typeface="+mn-cs"/>
      </a:defRPr>
    </a:lvl3pPr>
    <a:lvl4pPr marL="1371036" algn="l" defTabSz="914023" rtl="0" eaLnBrk="1" latinLnBrk="0" hangingPunct="1">
      <a:defRPr sz="1200" kern="1200">
        <a:solidFill>
          <a:schemeClr val="tx1"/>
        </a:solidFill>
        <a:latin typeface="+mn-lt"/>
        <a:ea typeface="+mn-ea"/>
        <a:cs typeface="+mn-cs"/>
      </a:defRPr>
    </a:lvl4pPr>
    <a:lvl5pPr marL="1828046" algn="l" defTabSz="914023" rtl="0" eaLnBrk="1" latinLnBrk="0" hangingPunct="1">
      <a:defRPr sz="1200" kern="1200">
        <a:solidFill>
          <a:schemeClr val="tx1"/>
        </a:solidFill>
        <a:latin typeface="+mn-lt"/>
        <a:ea typeface="+mn-ea"/>
        <a:cs typeface="+mn-cs"/>
      </a:defRPr>
    </a:lvl5pPr>
    <a:lvl6pPr marL="2285059" algn="l" defTabSz="914023" rtl="0" eaLnBrk="1" latinLnBrk="0" hangingPunct="1">
      <a:defRPr sz="1200" kern="1200">
        <a:solidFill>
          <a:schemeClr val="tx1"/>
        </a:solidFill>
        <a:latin typeface="+mn-lt"/>
        <a:ea typeface="+mn-ea"/>
        <a:cs typeface="+mn-cs"/>
      </a:defRPr>
    </a:lvl6pPr>
    <a:lvl7pPr marL="2742070" algn="l" defTabSz="914023" rtl="0" eaLnBrk="1" latinLnBrk="0" hangingPunct="1">
      <a:defRPr sz="1200" kern="1200">
        <a:solidFill>
          <a:schemeClr val="tx1"/>
        </a:solidFill>
        <a:latin typeface="+mn-lt"/>
        <a:ea typeface="+mn-ea"/>
        <a:cs typeface="+mn-cs"/>
      </a:defRPr>
    </a:lvl7pPr>
    <a:lvl8pPr marL="3199082" algn="l" defTabSz="914023" rtl="0" eaLnBrk="1" latinLnBrk="0" hangingPunct="1">
      <a:defRPr sz="1200" kern="1200">
        <a:solidFill>
          <a:schemeClr val="tx1"/>
        </a:solidFill>
        <a:latin typeface="+mn-lt"/>
        <a:ea typeface="+mn-ea"/>
        <a:cs typeface="+mn-cs"/>
      </a:defRPr>
    </a:lvl8pPr>
    <a:lvl9pPr marL="3656093" algn="l" defTabSz="9140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D0FF4C-94CC-FF46-B456-A7FBD16F6679}" type="slidenum">
              <a:rPr lang="en-US" smtClean="0"/>
              <a:t>1</a:t>
            </a:fld>
            <a:endParaRPr lang="en-US"/>
          </a:p>
        </p:txBody>
      </p:sp>
    </p:spTree>
    <p:extLst>
      <p:ext uri="{BB962C8B-B14F-4D97-AF65-F5344CB8AC3E}">
        <p14:creationId xmlns:p14="http://schemas.microsoft.com/office/powerpoint/2010/main" val="7309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49FC0-C9A3-BC9E-6632-48644BE5E9C9}"/>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4E279D55-5ED4-5916-8B60-0043C200DE1D}"/>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72F80EBB-7F1C-91C1-2413-DBCCE083333F}"/>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61C30DD3-B5CA-9862-6A26-BA7FA7486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F9C6-7E39-C6C2-B9F1-70F56ED058C7}"/>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230551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F96A-2921-9775-F147-A13488F67A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D9BCC-58E9-4DE2-E550-0188E0D83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224B8-41E2-05AD-F00B-26E4F894D2C4}"/>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592A6CA9-4F02-CD7A-F99E-94D775C38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B4936-F98F-8F2C-34A8-FA4082CDA2B4}"/>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409626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E6EBF-A080-FD61-19ED-BBD891D69EB9}"/>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68BE46-3C62-2F6E-28E0-DB1276375775}"/>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A7BD0-1F58-2127-667E-E303A151FA94}"/>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4AED43BA-7C7C-EBAF-1945-56CFCA8C1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93FE-7A2C-8010-9C19-1245391937C1}"/>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243362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1AB1-986A-945E-EFF9-3595BE49C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D3340-1E5B-7714-69D8-839A355A37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39EC9-9068-48D5-CAEE-F4AA5DAD931B}"/>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82E1AAF7-F55A-02D3-1BFC-8817B7CA6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D26A2-34E2-94CD-575F-EA81F1DE83B6}"/>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386907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8769-1552-5DAD-44BF-7980151CDFA2}"/>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DC0EC951-6C19-FD17-5BEE-A63A963B5CE0}"/>
              </a:ext>
            </a:extLst>
          </p:cNvPr>
          <p:cNvSpPr>
            <a:spLocks noGrp="1"/>
          </p:cNvSpPr>
          <p:nvPr>
            <p:ph type="body" idx="1"/>
          </p:nvPr>
        </p:nvSpPr>
        <p:spPr>
          <a:xfrm>
            <a:off x="2994660" y="22029425"/>
            <a:ext cx="37856160" cy="7200898"/>
          </a:xfrm>
        </p:spPr>
        <p:txBody>
          <a:bodyPr/>
          <a:lstStyle>
            <a:lvl1pPr marL="0" indent="0">
              <a:buNone/>
              <a:defRPr sz="8640">
                <a:solidFill>
                  <a:schemeClr val="tx1">
                    <a:tint val="82000"/>
                  </a:schemeClr>
                </a:solidFill>
              </a:defRPr>
            </a:lvl1pPr>
            <a:lvl2pPr marL="1645920" indent="0">
              <a:buNone/>
              <a:defRPr sz="7200">
                <a:solidFill>
                  <a:schemeClr val="tx1">
                    <a:tint val="82000"/>
                  </a:schemeClr>
                </a:solidFill>
              </a:defRPr>
            </a:lvl2pPr>
            <a:lvl3pPr marL="3291840" indent="0">
              <a:buNone/>
              <a:defRPr sz="6480">
                <a:solidFill>
                  <a:schemeClr val="tx1">
                    <a:tint val="82000"/>
                  </a:schemeClr>
                </a:solidFill>
              </a:defRPr>
            </a:lvl3pPr>
            <a:lvl4pPr marL="4937760" indent="0">
              <a:buNone/>
              <a:defRPr sz="5760">
                <a:solidFill>
                  <a:schemeClr val="tx1">
                    <a:tint val="82000"/>
                  </a:schemeClr>
                </a:solidFill>
              </a:defRPr>
            </a:lvl4pPr>
            <a:lvl5pPr marL="6583680" indent="0">
              <a:buNone/>
              <a:defRPr sz="5760">
                <a:solidFill>
                  <a:schemeClr val="tx1">
                    <a:tint val="82000"/>
                  </a:schemeClr>
                </a:solidFill>
              </a:defRPr>
            </a:lvl5pPr>
            <a:lvl6pPr marL="8229600" indent="0">
              <a:buNone/>
              <a:defRPr sz="5760">
                <a:solidFill>
                  <a:schemeClr val="tx1">
                    <a:tint val="82000"/>
                  </a:schemeClr>
                </a:solidFill>
              </a:defRPr>
            </a:lvl6pPr>
            <a:lvl7pPr marL="9875520" indent="0">
              <a:buNone/>
              <a:defRPr sz="5760">
                <a:solidFill>
                  <a:schemeClr val="tx1">
                    <a:tint val="82000"/>
                  </a:schemeClr>
                </a:solidFill>
              </a:defRPr>
            </a:lvl7pPr>
            <a:lvl8pPr marL="11521440" indent="0">
              <a:buNone/>
              <a:defRPr sz="5760">
                <a:solidFill>
                  <a:schemeClr val="tx1">
                    <a:tint val="82000"/>
                  </a:schemeClr>
                </a:solidFill>
              </a:defRPr>
            </a:lvl8pPr>
            <a:lvl9pPr marL="13167360" indent="0">
              <a:buNone/>
              <a:defRPr sz="576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24031-6F26-24B2-B857-53163BCF7038}"/>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294AF3F0-75D5-6FBE-F84A-5768538A2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2AD73-6017-F495-A2C2-F8141C89285A}"/>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198478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09B8-F758-7353-3AB2-01CF55A38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991A4-6C59-5002-1BA3-B095344B97E4}"/>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2BBCB-CC42-FEC4-9738-A3D7FB33F2AC}"/>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D57C4-7822-D850-2A5C-981B1BB4A172}"/>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6" name="Footer Placeholder 5">
            <a:extLst>
              <a:ext uri="{FF2B5EF4-FFF2-40B4-BE49-F238E27FC236}">
                <a16:creationId xmlns:a16="http://schemas.microsoft.com/office/drawing/2014/main" id="{E1413BDF-A63F-4E2C-4093-4AA1A0D06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E1626-C421-BC69-A969-715764768DD2}"/>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86663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0F90-DDC8-61A3-5AD2-31E4329E42AB}"/>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6ED1E-288F-FF95-7590-20906E863569}"/>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E10EB3F4-505E-A985-D03E-391EC67013D6}"/>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EFACC-22FA-A6B4-3F4C-975EA9AFE9A2}"/>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66662862-DAF5-879F-DF04-91971E12D670}"/>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5C878-9808-7BF9-4714-11B11BDF7DC7}"/>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8" name="Footer Placeholder 7">
            <a:extLst>
              <a:ext uri="{FF2B5EF4-FFF2-40B4-BE49-F238E27FC236}">
                <a16:creationId xmlns:a16="http://schemas.microsoft.com/office/drawing/2014/main" id="{1CE842B5-1C89-4FF3-6179-A2D12A842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6130D0-0DE3-BAFD-DD3C-18AFDD756B8A}"/>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221414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E9DD-3AA6-EBD2-6E89-69CEF5BB4F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77594C-3574-DF2F-7A54-BF56DD741249}"/>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4" name="Footer Placeholder 3">
            <a:extLst>
              <a:ext uri="{FF2B5EF4-FFF2-40B4-BE49-F238E27FC236}">
                <a16:creationId xmlns:a16="http://schemas.microsoft.com/office/drawing/2014/main" id="{0963A52A-9C62-F632-5AB5-F95B549FD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8D5243-B277-DC12-A4D1-A8B6E61717DD}"/>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111180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42CB3-E033-D7E8-337F-7BBB5EB83E85}"/>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3" name="Footer Placeholder 2">
            <a:extLst>
              <a:ext uri="{FF2B5EF4-FFF2-40B4-BE49-F238E27FC236}">
                <a16:creationId xmlns:a16="http://schemas.microsoft.com/office/drawing/2014/main" id="{A0B8FEA0-170D-FCDE-8F14-DB0749EFA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6B2E6-7FFB-7DD6-FCAA-053247BB1E2D}"/>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1812936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F56B-F0D6-509C-D2DD-C8681598DA20}"/>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95745417-88D9-6C39-229F-AF160C83D4E7}"/>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0B7C33-4DC2-A9EE-9674-B66E5AAF7976}"/>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080F0B8D-9F1D-0B17-A083-A02D4A0F7ADC}"/>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6" name="Footer Placeholder 5">
            <a:extLst>
              <a:ext uri="{FF2B5EF4-FFF2-40B4-BE49-F238E27FC236}">
                <a16:creationId xmlns:a16="http://schemas.microsoft.com/office/drawing/2014/main" id="{E7356210-2FEB-D676-C0E2-5C99717DA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9698A-8DD9-6A29-F6FC-0770AAE2E2E9}"/>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243184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29B8-92C5-DB69-2F1F-E7C226F4B4D6}"/>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FD0C32E0-18CE-AB48-DB8C-2EED8516A687}"/>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95E8B8A0-6FEC-59B6-E15C-68E122EC54DA}"/>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551B1008-55F5-8E47-82CD-A921EFEF043C}"/>
              </a:ext>
            </a:extLst>
          </p:cNvPr>
          <p:cNvSpPr>
            <a:spLocks noGrp="1"/>
          </p:cNvSpPr>
          <p:nvPr>
            <p:ph type="dt" sz="half" idx="10"/>
          </p:nvPr>
        </p:nvSpPr>
        <p:spPr/>
        <p:txBody>
          <a:bodyPr/>
          <a:lstStyle/>
          <a:p>
            <a:fld id="{7E966E2D-332C-5740-890C-3A81CC75D3AE}" type="datetimeFigureOut">
              <a:rPr lang="en-US" smtClean="0"/>
              <a:t>9/27/24</a:t>
            </a:fld>
            <a:endParaRPr lang="en-US"/>
          </a:p>
        </p:txBody>
      </p:sp>
      <p:sp>
        <p:nvSpPr>
          <p:cNvPr id="6" name="Footer Placeholder 5">
            <a:extLst>
              <a:ext uri="{FF2B5EF4-FFF2-40B4-BE49-F238E27FC236}">
                <a16:creationId xmlns:a16="http://schemas.microsoft.com/office/drawing/2014/main" id="{12E71409-EDE3-1038-671C-F381D05AA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78EAB-5388-0917-9284-18AC79B01009}"/>
              </a:ext>
            </a:extLst>
          </p:cNvPr>
          <p:cNvSpPr>
            <a:spLocks noGrp="1"/>
          </p:cNvSpPr>
          <p:nvPr>
            <p:ph type="sldNum" sz="quarter" idx="12"/>
          </p:nvPr>
        </p:nvSpPr>
        <p:spPr/>
        <p:txBody>
          <a:bodyPr/>
          <a:lstStyle/>
          <a:p>
            <a:fld id="{1BC50C48-DDFC-9047-9295-911CEDDF2EBC}" type="slidenum">
              <a:rPr lang="en-US" smtClean="0"/>
              <a:t>‹#›</a:t>
            </a:fld>
            <a:endParaRPr lang="en-US"/>
          </a:p>
        </p:txBody>
      </p:sp>
    </p:spTree>
    <p:extLst>
      <p:ext uri="{BB962C8B-B14F-4D97-AF65-F5344CB8AC3E}">
        <p14:creationId xmlns:p14="http://schemas.microsoft.com/office/powerpoint/2010/main" val="395746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DF982-3CB6-9E31-970D-91793C198FD5}"/>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1E10D-E60D-1649-A1F3-3F491C1B8777}"/>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495CC-80F6-98DF-A7DD-932B8C3A9DAF}"/>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82000"/>
                  </a:schemeClr>
                </a:solidFill>
              </a:defRPr>
            </a:lvl1pPr>
          </a:lstStyle>
          <a:p>
            <a:fld id="{7E966E2D-332C-5740-890C-3A81CC75D3AE}" type="datetimeFigureOut">
              <a:rPr lang="en-US" smtClean="0"/>
              <a:t>9/27/24</a:t>
            </a:fld>
            <a:endParaRPr lang="en-US"/>
          </a:p>
        </p:txBody>
      </p:sp>
      <p:sp>
        <p:nvSpPr>
          <p:cNvPr id="5" name="Footer Placeholder 4">
            <a:extLst>
              <a:ext uri="{FF2B5EF4-FFF2-40B4-BE49-F238E27FC236}">
                <a16:creationId xmlns:a16="http://schemas.microsoft.com/office/drawing/2014/main" id="{3C46E437-0FAC-4B28-2C81-BEAC8E05A884}"/>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C5A68-C215-A1F6-DB4D-2F63B7A32712}"/>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82000"/>
                  </a:schemeClr>
                </a:solidFill>
              </a:defRPr>
            </a:lvl1pPr>
          </a:lstStyle>
          <a:p>
            <a:fld id="{1BC50C48-DDFC-9047-9295-911CEDDF2EBC}" type="slidenum">
              <a:rPr lang="en-US" smtClean="0"/>
              <a:t>‹#›</a:t>
            </a:fld>
            <a:endParaRPr lang="en-US"/>
          </a:p>
        </p:txBody>
      </p:sp>
    </p:spTree>
    <p:extLst>
      <p:ext uri="{BB962C8B-B14F-4D97-AF65-F5344CB8AC3E}">
        <p14:creationId xmlns:p14="http://schemas.microsoft.com/office/powerpoint/2010/main" val="36966077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A72C43-E62D-F32A-E67E-90C5CAF0AB61}"/>
              </a:ext>
            </a:extLst>
          </p:cNvPr>
          <p:cNvSpPr txBox="1"/>
          <p:nvPr/>
        </p:nvSpPr>
        <p:spPr>
          <a:xfrm>
            <a:off x="-655320" y="299874"/>
            <a:ext cx="43891200" cy="2677656"/>
          </a:xfrm>
          <a:prstGeom prst="rect">
            <a:avLst/>
          </a:prstGeom>
          <a:noFill/>
        </p:spPr>
        <p:txBody>
          <a:bodyPr wrap="square" lIns="91440" tIns="45720" rIns="91440" bIns="45720" rtlCol="0" anchor="t">
            <a:spAutoFit/>
          </a:bodyPr>
          <a:lstStyle/>
          <a:p>
            <a:pPr algn="ctr"/>
            <a:r>
              <a:rPr lang="en-US" sz="7200" dirty="0">
                <a:latin typeface="Calibri"/>
                <a:cs typeface="Calibri"/>
              </a:rPr>
              <a:t>	</a:t>
            </a:r>
            <a:r>
              <a:rPr lang="en-US" sz="7200" dirty="0">
                <a:latin typeface="Times New Roman"/>
                <a:cs typeface="Calibri"/>
              </a:rPr>
              <a:t>Comparison of S100β Expression in SK-MEL-25 and A-375</a:t>
            </a:r>
          </a:p>
          <a:p>
            <a:pPr algn="ctr"/>
            <a:r>
              <a:rPr lang="en-US" sz="4800" dirty="0">
                <a:latin typeface="Times New Roman"/>
                <a:cs typeface="Calibri"/>
              </a:rPr>
              <a:t>Department of Biology, DePauw University</a:t>
            </a:r>
          </a:p>
          <a:p>
            <a:pPr algn="ctr"/>
            <a:r>
              <a:rPr lang="en-US" sz="4800" dirty="0">
                <a:latin typeface="Times New Roman"/>
                <a:cs typeface="Calibri"/>
              </a:rPr>
              <a:t> Nev </a:t>
            </a:r>
            <a:r>
              <a:rPr lang="en-US" sz="4800">
                <a:latin typeface="Times New Roman"/>
                <a:cs typeface="Calibri"/>
              </a:rPr>
              <a:t>Hommel</a:t>
            </a:r>
            <a:r>
              <a:rPr lang="en-US" sz="4800" dirty="0">
                <a:latin typeface="Times New Roman"/>
                <a:cs typeface="Calibri"/>
              </a:rPr>
              <a:t>, Ayusha Pokharel, Dr. </a:t>
            </a:r>
            <a:r>
              <a:rPr lang="en-US" sz="4800">
                <a:latin typeface="Times New Roman"/>
                <a:cs typeface="Calibri"/>
              </a:rPr>
              <a:t>Nipun</a:t>
            </a:r>
            <a:r>
              <a:rPr lang="en-US" sz="4800" dirty="0">
                <a:latin typeface="Times New Roman"/>
                <a:cs typeface="Calibri"/>
              </a:rPr>
              <a:t> Chopra, PhD </a:t>
            </a:r>
            <a:endParaRPr lang="en-US" sz="7200" dirty="0">
              <a:latin typeface="Times New Roman"/>
              <a:cs typeface="Calibri"/>
            </a:endParaRPr>
          </a:p>
        </p:txBody>
      </p:sp>
      <p:sp>
        <p:nvSpPr>
          <p:cNvPr id="5" name="Rectangle 4">
            <a:extLst>
              <a:ext uri="{FF2B5EF4-FFF2-40B4-BE49-F238E27FC236}">
                <a16:creationId xmlns:a16="http://schemas.microsoft.com/office/drawing/2014/main" id="{205300AB-E96C-62A5-25FB-8C6897A8236E}"/>
              </a:ext>
            </a:extLst>
          </p:cNvPr>
          <p:cNvSpPr/>
          <p:nvPr/>
        </p:nvSpPr>
        <p:spPr>
          <a:xfrm>
            <a:off x="15087600" y="3291840"/>
            <a:ext cx="13716000" cy="288036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35"/>
          </a:p>
        </p:txBody>
      </p:sp>
      <p:sp>
        <p:nvSpPr>
          <p:cNvPr id="6" name="Rectangle 5">
            <a:extLst>
              <a:ext uri="{FF2B5EF4-FFF2-40B4-BE49-F238E27FC236}">
                <a16:creationId xmlns:a16="http://schemas.microsoft.com/office/drawing/2014/main" id="{0903D0E0-055C-2B48-9895-A373EA977174}"/>
              </a:ext>
            </a:extLst>
          </p:cNvPr>
          <p:cNvSpPr/>
          <p:nvPr/>
        </p:nvSpPr>
        <p:spPr>
          <a:xfrm>
            <a:off x="368098" y="2861849"/>
            <a:ext cx="13716000" cy="288036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35"/>
          </a:p>
        </p:txBody>
      </p:sp>
      <p:sp>
        <p:nvSpPr>
          <p:cNvPr id="7" name="Rectangle 6">
            <a:extLst>
              <a:ext uri="{FF2B5EF4-FFF2-40B4-BE49-F238E27FC236}">
                <a16:creationId xmlns:a16="http://schemas.microsoft.com/office/drawing/2014/main" id="{0D752042-32B6-8A14-1F41-B9BE5D00FBE5}"/>
              </a:ext>
            </a:extLst>
          </p:cNvPr>
          <p:cNvSpPr/>
          <p:nvPr/>
        </p:nvSpPr>
        <p:spPr>
          <a:xfrm>
            <a:off x="29748480" y="3291840"/>
            <a:ext cx="13716000" cy="288036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35"/>
          </a:p>
        </p:txBody>
      </p:sp>
      <p:sp>
        <p:nvSpPr>
          <p:cNvPr id="11" name="TextBox 10">
            <a:extLst>
              <a:ext uri="{FF2B5EF4-FFF2-40B4-BE49-F238E27FC236}">
                <a16:creationId xmlns:a16="http://schemas.microsoft.com/office/drawing/2014/main" id="{7469C692-503C-447D-7CFD-E6BF4A0D59A0}"/>
              </a:ext>
            </a:extLst>
          </p:cNvPr>
          <p:cNvSpPr txBox="1"/>
          <p:nvPr/>
        </p:nvSpPr>
        <p:spPr>
          <a:xfrm>
            <a:off x="15385474" y="15121109"/>
            <a:ext cx="13258800" cy="646331"/>
          </a:xfrm>
          <a:prstGeom prst="rect">
            <a:avLst/>
          </a:prstGeom>
          <a:solidFill>
            <a:schemeClr val="tx1"/>
          </a:solidFill>
        </p:spPr>
        <p:txBody>
          <a:bodyPr wrap="square" lIns="91440" tIns="45720" rIns="91440" bIns="45720" rtlCol="0" anchor="t">
            <a:spAutoFit/>
          </a:bodyPr>
          <a:lstStyle/>
          <a:p>
            <a:pPr algn="ctr"/>
            <a:r>
              <a:rPr lang="en-US" sz="3600">
                <a:solidFill>
                  <a:srgbClr val="FFFFFF"/>
                </a:solidFill>
                <a:latin typeface="Times New Roman"/>
                <a:cs typeface="Calibri"/>
              </a:rPr>
              <a:t>Results and Discussion </a:t>
            </a:r>
          </a:p>
        </p:txBody>
      </p:sp>
      <p:sp>
        <p:nvSpPr>
          <p:cNvPr id="12" name="TextBox 11">
            <a:extLst>
              <a:ext uri="{FF2B5EF4-FFF2-40B4-BE49-F238E27FC236}">
                <a16:creationId xmlns:a16="http://schemas.microsoft.com/office/drawing/2014/main" id="{3EACF9D6-8588-2EA6-9048-0E6A4E042962}"/>
              </a:ext>
            </a:extLst>
          </p:cNvPr>
          <p:cNvSpPr txBox="1"/>
          <p:nvPr/>
        </p:nvSpPr>
        <p:spPr>
          <a:xfrm>
            <a:off x="29979686" y="29648345"/>
            <a:ext cx="13258800" cy="646331"/>
          </a:xfrm>
          <a:prstGeom prst="rect">
            <a:avLst/>
          </a:prstGeom>
          <a:solidFill>
            <a:schemeClr val="tx1"/>
          </a:solidFill>
        </p:spPr>
        <p:txBody>
          <a:bodyPr wrap="square" lIns="91440" tIns="45720" rIns="91440" bIns="45720" rtlCol="0" anchor="t">
            <a:spAutoFit/>
          </a:bodyPr>
          <a:lstStyle/>
          <a:p>
            <a:pPr algn="ctr"/>
            <a:r>
              <a:rPr lang="en-US" sz="3600">
                <a:solidFill>
                  <a:srgbClr val="FFFFFF"/>
                </a:solidFill>
                <a:latin typeface="Times New Roman"/>
                <a:cs typeface="Calibri"/>
              </a:rPr>
              <a:t>Acknowledgements</a:t>
            </a:r>
            <a:endParaRPr lang="en-US" sz="3600">
              <a:solidFill>
                <a:srgbClr val="FFFFFF"/>
              </a:solidFill>
              <a:latin typeface="Times New Roman"/>
              <a:cs typeface="Calibri" panose="020F0502020204030204" pitchFamily="34" charset="0"/>
            </a:endParaRPr>
          </a:p>
        </p:txBody>
      </p:sp>
      <p:sp>
        <p:nvSpPr>
          <p:cNvPr id="13" name="TextBox 12">
            <a:extLst>
              <a:ext uri="{FF2B5EF4-FFF2-40B4-BE49-F238E27FC236}">
                <a16:creationId xmlns:a16="http://schemas.microsoft.com/office/drawing/2014/main" id="{EB9BB786-86F1-9190-DC6A-76FAEB3260BD}"/>
              </a:ext>
            </a:extLst>
          </p:cNvPr>
          <p:cNvSpPr txBox="1"/>
          <p:nvPr/>
        </p:nvSpPr>
        <p:spPr>
          <a:xfrm>
            <a:off x="655324" y="4694027"/>
            <a:ext cx="13217210" cy="6557564"/>
          </a:xfrm>
          <a:prstGeom prst="rect">
            <a:avLst/>
          </a:prstGeom>
          <a:noFill/>
        </p:spPr>
        <p:txBody>
          <a:bodyPr wrap="square" lIns="91440" tIns="45720" rIns="91440" bIns="45720" rtlCol="0" anchor="t">
            <a:spAutoFit/>
          </a:bodyPr>
          <a:lstStyle/>
          <a:p>
            <a:pPr algn="just"/>
            <a:r>
              <a:rPr lang="en-US" sz="2801">
                <a:latin typeface="Times New Roman"/>
                <a:cs typeface="Times New Roman"/>
              </a:rPr>
              <a:t>Traumatic brain injury (TBI) occurs when a blunt force contacts the head and causes damage to the brain. The most common causes of TBI are fall injuries, sports, and military injuries. Following a TBI, the protein S-100β is overexpressed in neurons. S100β is a calcium-binding protein that is important for cell growth, differentiation, and proliferation. When S100β is overexpressed, it causes cell death, via its binding to the RAGE receptor. A potential treatment to limit the expression of S100β is the usage of microRNA. MicroRNA (miRNA) is a short strand of RNA that can bind to a target mRNA and either degrade the mRNA or suppress the translation process. The ultimate goal of this research is to determine whether miR-3705 suppresses the expression of S100β. This summer, we explored the effect of siRNA on S100β protein expression in SK-MEL-25 and A-375 cells. siRNA is another process of suppressing expression of proteins, although it has a different mechanism. We used siRNA to determine which of our cell lines expressed S100B and whether our siRNA effectively silenced S100β protein. In future research, we will investigate the effects of miR-4705 – a previously identified miRNA in the Chopra lab - on S100β protein expression.</a:t>
            </a:r>
            <a:endParaRPr lang="en-US" sz="835"/>
          </a:p>
        </p:txBody>
      </p:sp>
      <p:grpSp>
        <p:nvGrpSpPr>
          <p:cNvPr id="19" name="Group 18">
            <a:extLst>
              <a:ext uri="{FF2B5EF4-FFF2-40B4-BE49-F238E27FC236}">
                <a16:creationId xmlns:a16="http://schemas.microsoft.com/office/drawing/2014/main" id="{4672AEAF-7987-978F-906C-BC8498B6EC15}"/>
              </a:ext>
            </a:extLst>
          </p:cNvPr>
          <p:cNvGrpSpPr/>
          <p:nvPr/>
        </p:nvGrpSpPr>
        <p:grpSpPr>
          <a:xfrm>
            <a:off x="15718999" y="6207627"/>
            <a:ext cx="12300802" cy="8404030"/>
            <a:chOff x="15600124" y="4340661"/>
            <a:chExt cx="12300801" cy="8404030"/>
          </a:xfrm>
        </p:grpSpPr>
        <p:pic>
          <p:nvPicPr>
            <p:cNvPr id="1026" name="Picture 2">
              <a:extLst>
                <a:ext uri="{FF2B5EF4-FFF2-40B4-BE49-F238E27FC236}">
                  <a16:creationId xmlns:a16="http://schemas.microsoft.com/office/drawing/2014/main" id="{B6E95A56-2996-7E67-5ABB-011334CFDA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4" t="7959" r="49958" b="53041"/>
            <a:stretch/>
          </p:blipFill>
          <p:spPr bwMode="auto">
            <a:xfrm>
              <a:off x="15600124" y="4340661"/>
              <a:ext cx="5548307" cy="4009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4195471-216F-41AE-773E-4F95EFEE2D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19" t="52352" r="12943" b="5698"/>
            <a:stretch/>
          </p:blipFill>
          <p:spPr bwMode="auto">
            <a:xfrm>
              <a:off x="22502443" y="8672057"/>
              <a:ext cx="5158157" cy="40099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E82273FA-31AF-29BD-027E-A7A77989BD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11" t="5201" r="11550" b="52850"/>
            <a:stretch/>
          </p:blipFill>
          <p:spPr bwMode="auto">
            <a:xfrm>
              <a:off x="22742771" y="4400780"/>
              <a:ext cx="5158154" cy="40099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B2952F13-9C0E-CF7F-421B-B58F2B846B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76" t="51394" r="49958" b="5702"/>
            <a:stretch/>
          </p:blipFill>
          <p:spPr bwMode="auto">
            <a:xfrm>
              <a:off x="15779261" y="8350574"/>
              <a:ext cx="5369169" cy="439411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D933EF72-92B4-67B7-D758-B521DB680493}"/>
              </a:ext>
            </a:extLst>
          </p:cNvPr>
          <p:cNvSpPr txBox="1"/>
          <p:nvPr/>
        </p:nvSpPr>
        <p:spPr>
          <a:xfrm>
            <a:off x="655320" y="3449304"/>
            <a:ext cx="13258800" cy="646331"/>
          </a:xfrm>
          <a:prstGeom prst="rect">
            <a:avLst/>
          </a:prstGeom>
          <a:solidFill>
            <a:schemeClr val="tx1"/>
          </a:solidFill>
        </p:spPr>
        <p:txBody>
          <a:bodyPr wrap="square" lIns="91440" tIns="45720" rIns="91440" bIns="45720" rtlCol="0" anchor="t">
            <a:spAutoFit/>
          </a:bodyPr>
          <a:lstStyle/>
          <a:p>
            <a:pPr algn="ctr"/>
            <a:r>
              <a:rPr lang="en-US" sz="3600">
                <a:solidFill>
                  <a:schemeClr val="bg1"/>
                </a:solidFill>
                <a:latin typeface="Times New Roman"/>
                <a:cs typeface="Calibri"/>
              </a:rPr>
              <a:t>Introduction</a:t>
            </a:r>
          </a:p>
        </p:txBody>
      </p:sp>
      <p:sp>
        <p:nvSpPr>
          <p:cNvPr id="2" name="TextBox 1">
            <a:extLst>
              <a:ext uri="{FF2B5EF4-FFF2-40B4-BE49-F238E27FC236}">
                <a16:creationId xmlns:a16="http://schemas.microsoft.com/office/drawing/2014/main" id="{95DF09B0-C98A-6689-73E9-6C7E36D9EB3A}"/>
              </a:ext>
            </a:extLst>
          </p:cNvPr>
          <p:cNvSpPr txBox="1"/>
          <p:nvPr/>
        </p:nvSpPr>
        <p:spPr>
          <a:xfrm>
            <a:off x="29994743" y="30350106"/>
            <a:ext cx="13098785" cy="1385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1">
                <a:latin typeface="Times New Roman"/>
                <a:cs typeface="Times New Roman"/>
              </a:rPr>
              <a:t>Funding was provided by the Asher Fund for Student Faculty Research and Dr. Chopra's startup funding provided by Academic Affairs. We would also like to thank Macie Barker, Daniel Rhodes, and the Psychology &amp; Neuroscience and Biology departments.</a:t>
            </a:r>
          </a:p>
        </p:txBody>
      </p:sp>
      <p:grpSp>
        <p:nvGrpSpPr>
          <p:cNvPr id="40" name="Group 39">
            <a:extLst>
              <a:ext uri="{FF2B5EF4-FFF2-40B4-BE49-F238E27FC236}">
                <a16:creationId xmlns:a16="http://schemas.microsoft.com/office/drawing/2014/main" id="{54F5FF00-1069-0FA9-268D-67EC7B74E5FA}"/>
              </a:ext>
            </a:extLst>
          </p:cNvPr>
          <p:cNvGrpSpPr/>
          <p:nvPr/>
        </p:nvGrpSpPr>
        <p:grpSpPr>
          <a:xfrm>
            <a:off x="655298" y="11542813"/>
            <a:ext cx="13308826" cy="13813517"/>
            <a:chOff x="15037574" y="3493085"/>
            <a:chExt cx="13308826" cy="13813515"/>
          </a:xfrm>
        </p:grpSpPr>
        <p:sp>
          <p:nvSpPr>
            <p:cNvPr id="10" name="TextBox 9">
              <a:extLst>
                <a:ext uri="{FF2B5EF4-FFF2-40B4-BE49-F238E27FC236}">
                  <a16:creationId xmlns:a16="http://schemas.microsoft.com/office/drawing/2014/main" id="{75C64F4A-E686-E934-E2FA-BFD92A979F40}"/>
                </a:ext>
              </a:extLst>
            </p:cNvPr>
            <p:cNvSpPr txBox="1"/>
            <p:nvPr/>
          </p:nvSpPr>
          <p:spPr>
            <a:xfrm>
              <a:off x="15087600" y="3493085"/>
              <a:ext cx="13258800" cy="646331"/>
            </a:xfrm>
            <a:prstGeom prst="rect">
              <a:avLst/>
            </a:prstGeom>
            <a:solidFill>
              <a:schemeClr val="tx1"/>
            </a:solidFill>
          </p:spPr>
          <p:txBody>
            <a:bodyPr wrap="square" lIns="91440" tIns="45720" rIns="91440" bIns="45720" rtlCol="0" anchor="t">
              <a:spAutoFit/>
            </a:bodyPr>
            <a:lstStyle/>
            <a:p>
              <a:pPr algn="ctr"/>
              <a:r>
                <a:rPr lang="en-US" sz="3600">
                  <a:solidFill>
                    <a:schemeClr val="bg1"/>
                  </a:solidFill>
                  <a:latin typeface="Times New Roman"/>
                  <a:cs typeface="Calibri"/>
                </a:rPr>
                <a:t>Methods </a:t>
              </a:r>
            </a:p>
          </p:txBody>
        </p:sp>
        <p:sp>
          <p:nvSpPr>
            <p:cNvPr id="21" name="TextBox 20">
              <a:extLst>
                <a:ext uri="{FF2B5EF4-FFF2-40B4-BE49-F238E27FC236}">
                  <a16:creationId xmlns:a16="http://schemas.microsoft.com/office/drawing/2014/main" id="{DB70C0EA-15BF-F0CC-3E27-B94A69B4E2BE}"/>
                </a:ext>
              </a:extLst>
            </p:cNvPr>
            <p:cNvSpPr txBox="1"/>
            <p:nvPr/>
          </p:nvSpPr>
          <p:spPr>
            <a:xfrm>
              <a:off x="15069895" y="4626857"/>
              <a:ext cx="13260322" cy="553998"/>
            </a:xfrm>
            <a:prstGeom prst="rect">
              <a:avLst/>
            </a:prstGeom>
            <a:noFill/>
          </p:spPr>
          <p:txBody>
            <a:bodyPr wrap="square" lIns="91440" tIns="45720" rIns="91440" bIns="45720" rtlCol="0" anchor="t">
              <a:spAutoFit/>
            </a:bodyPr>
            <a:lstStyle/>
            <a:p>
              <a:pPr algn="ctr"/>
              <a:r>
                <a:rPr lang="en-US" sz="3000" b="1">
                  <a:latin typeface="Times New Roman"/>
                  <a:cs typeface="Times New Roman"/>
                </a:rPr>
                <a:t>Cell Transfection </a:t>
              </a:r>
              <a:endParaRPr lang="en-US" sz="3000">
                <a:latin typeface="Aptos" panose="02110004020202020204"/>
                <a:cs typeface="Times New Roman"/>
              </a:endParaRPr>
            </a:p>
          </p:txBody>
        </p:sp>
        <p:sp>
          <p:nvSpPr>
            <p:cNvPr id="24" name="TextBox 23">
              <a:extLst>
                <a:ext uri="{FF2B5EF4-FFF2-40B4-BE49-F238E27FC236}">
                  <a16:creationId xmlns:a16="http://schemas.microsoft.com/office/drawing/2014/main" id="{8ED8BD5E-0F20-4ABF-B90A-8891FEFEC437}"/>
                </a:ext>
              </a:extLst>
            </p:cNvPr>
            <p:cNvSpPr txBox="1"/>
            <p:nvPr/>
          </p:nvSpPr>
          <p:spPr>
            <a:xfrm>
              <a:off x="15037574" y="16352236"/>
              <a:ext cx="13144337" cy="954364"/>
            </a:xfrm>
            <a:prstGeom prst="rect">
              <a:avLst/>
            </a:prstGeom>
            <a:noFill/>
          </p:spPr>
          <p:txBody>
            <a:bodyPr wrap="square" lIns="91440" tIns="45720" rIns="91440" bIns="45720" rtlCol="0" anchor="t">
              <a:spAutoFit/>
            </a:bodyPr>
            <a:lstStyle/>
            <a:p>
              <a:pPr algn="just"/>
              <a:r>
                <a:rPr lang="en-US" sz="2801">
                  <a:latin typeface="Times New Roman" panose="02020603050405020304" pitchFamily="18" charset="0"/>
                  <a:cs typeface="Times New Roman" panose="02020603050405020304" pitchFamily="18" charset="0"/>
                </a:rPr>
                <a:t>To test if S100</a:t>
              </a:r>
              <a:r>
                <a:rPr lang="el-GR" sz="2801">
                  <a:latin typeface="Times New Roman" panose="02020603050405020304" pitchFamily="18" charset="0"/>
                  <a:cs typeface="Times New Roman" panose="02020603050405020304" pitchFamily="18" charset="0"/>
                </a:rPr>
                <a:t>β </a:t>
              </a:r>
              <a:r>
                <a:rPr lang="en-US" sz="2801">
                  <a:latin typeface="Times New Roman" panose="02020603050405020304" pitchFamily="18" charset="0"/>
                  <a:cs typeface="Times New Roman" panose="02020603050405020304" pitchFamily="18" charset="0"/>
                </a:rPr>
                <a:t>would be downregulated by siRNA, A375 and SK-MEL 24 cells were transfected on a 24-well plate with four repeats of each condition. </a:t>
              </a:r>
              <a:endParaRPr lang="en-US" sz="835"/>
            </a:p>
          </p:txBody>
        </p:sp>
      </p:grpSp>
      <p:graphicFrame>
        <p:nvGraphicFramePr>
          <p:cNvPr id="3" name="Table 2">
            <a:extLst>
              <a:ext uri="{FF2B5EF4-FFF2-40B4-BE49-F238E27FC236}">
                <a16:creationId xmlns:a16="http://schemas.microsoft.com/office/drawing/2014/main" id="{D7CCDF0F-EEC2-C3F7-D353-74C6AE4923C2}"/>
              </a:ext>
            </a:extLst>
          </p:cNvPr>
          <p:cNvGraphicFramePr>
            <a:graphicFrameLocks noGrp="1"/>
          </p:cNvGraphicFramePr>
          <p:nvPr>
            <p:extLst>
              <p:ext uri="{D42A27DB-BD31-4B8C-83A1-F6EECF244321}">
                <p14:modId xmlns:p14="http://schemas.microsoft.com/office/powerpoint/2010/main" val="1310378903"/>
              </p:ext>
            </p:extLst>
          </p:nvPr>
        </p:nvGraphicFramePr>
        <p:xfrm>
          <a:off x="655299" y="25479404"/>
          <a:ext cx="13401859" cy="3598236"/>
        </p:xfrm>
        <a:graphic>
          <a:graphicData uri="http://schemas.openxmlformats.org/drawingml/2006/table">
            <a:tbl>
              <a:tblPr firstRow="1" bandRow="1">
                <a:tableStyleId>{D7AC3CCA-C797-4891-BE02-D94E43425B78}</a:tableStyleId>
              </a:tblPr>
              <a:tblGrid>
                <a:gridCol w="2233644">
                  <a:extLst>
                    <a:ext uri="{9D8B030D-6E8A-4147-A177-3AD203B41FA5}">
                      <a16:colId xmlns:a16="http://schemas.microsoft.com/office/drawing/2014/main" val="2217738183"/>
                    </a:ext>
                  </a:extLst>
                </a:gridCol>
                <a:gridCol w="2233644">
                  <a:extLst>
                    <a:ext uri="{9D8B030D-6E8A-4147-A177-3AD203B41FA5}">
                      <a16:colId xmlns:a16="http://schemas.microsoft.com/office/drawing/2014/main" val="2674437833"/>
                    </a:ext>
                  </a:extLst>
                </a:gridCol>
                <a:gridCol w="2233644">
                  <a:extLst>
                    <a:ext uri="{9D8B030D-6E8A-4147-A177-3AD203B41FA5}">
                      <a16:colId xmlns:a16="http://schemas.microsoft.com/office/drawing/2014/main" val="4178337933"/>
                    </a:ext>
                  </a:extLst>
                </a:gridCol>
                <a:gridCol w="2333304">
                  <a:extLst>
                    <a:ext uri="{9D8B030D-6E8A-4147-A177-3AD203B41FA5}">
                      <a16:colId xmlns:a16="http://schemas.microsoft.com/office/drawing/2014/main" val="1258655191"/>
                    </a:ext>
                  </a:extLst>
                </a:gridCol>
                <a:gridCol w="2133979">
                  <a:extLst>
                    <a:ext uri="{9D8B030D-6E8A-4147-A177-3AD203B41FA5}">
                      <a16:colId xmlns:a16="http://schemas.microsoft.com/office/drawing/2014/main" val="2264780490"/>
                    </a:ext>
                  </a:extLst>
                </a:gridCol>
                <a:gridCol w="2233644">
                  <a:extLst>
                    <a:ext uri="{9D8B030D-6E8A-4147-A177-3AD203B41FA5}">
                      <a16:colId xmlns:a16="http://schemas.microsoft.com/office/drawing/2014/main" val="4086935135"/>
                    </a:ext>
                  </a:extLst>
                </a:gridCol>
              </a:tblGrid>
              <a:tr h="1326262">
                <a:tc>
                  <a:txBody>
                    <a:bodyPr/>
                    <a:lstStyle/>
                    <a:p>
                      <a:pPr algn="ctr" fontAlgn="b"/>
                      <a:r>
                        <a:rPr lang="en-US" sz="2900" b="1" u="none" strike="noStrike">
                          <a:effectLst/>
                          <a:latin typeface="Times New Roman"/>
                        </a:rPr>
                        <a:t>Mock </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tc>
                  <a:txBody>
                    <a:bodyPr/>
                    <a:lstStyle/>
                    <a:p>
                      <a:pPr algn="ctr" fontAlgn="b"/>
                      <a:r>
                        <a:rPr lang="en-US" sz="2900" b="1" u="none" strike="noStrike">
                          <a:effectLst/>
                          <a:latin typeface="Times New Roman"/>
                        </a:rPr>
                        <a:t>Negative control siRNA </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tc>
                  <a:txBody>
                    <a:bodyPr/>
                    <a:lstStyle/>
                    <a:p>
                      <a:pPr algn="ctr" fontAlgn="b"/>
                      <a:r>
                        <a:rPr lang="en-US" sz="2900" b="1" u="none" strike="noStrike">
                          <a:effectLst/>
                          <a:latin typeface="Times New Roman"/>
                        </a:rPr>
                        <a:t>Actin siRNA</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tc>
                  <a:txBody>
                    <a:bodyPr/>
                    <a:lstStyle/>
                    <a:p>
                      <a:pPr algn="ctr" fontAlgn="b"/>
                      <a:r>
                        <a:rPr lang="en-US" sz="2900" b="1" u="none" strike="noStrike">
                          <a:effectLst/>
                          <a:latin typeface="Times New Roman"/>
                        </a:rPr>
                        <a:t>S100B-1 siRNA</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tc>
                  <a:txBody>
                    <a:bodyPr/>
                    <a:lstStyle/>
                    <a:p>
                      <a:pPr algn="ctr" fontAlgn="b"/>
                      <a:r>
                        <a:rPr lang="en-US" sz="2900" b="1" u="none" strike="noStrike">
                          <a:effectLst/>
                          <a:latin typeface="Times New Roman"/>
                        </a:rPr>
                        <a:t>S100B-2 siRNA</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tc>
                  <a:txBody>
                    <a:bodyPr/>
                    <a:lstStyle/>
                    <a:p>
                      <a:pPr algn="ctr" fontAlgn="b"/>
                      <a:r>
                        <a:rPr lang="en-US" sz="2900" b="1" u="none" strike="noStrike">
                          <a:effectLst/>
                          <a:latin typeface="Times New Roman"/>
                        </a:rPr>
                        <a:t>Untreated </a:t>
                      </a:r>
                      <a:endParaRPr lang="en-US" sz="2900" b="1" i="0" u="none" strike="noStrike">
                        <a:solidFill>
                          <a:srgbClr val="000000"/>
                        </a:solidFill>
                        <a:effectLst/>
                        <a:latin typeface="Times New Roman"/>
                      </a:endParaRPr>
                    </a:p>
                  </a:txBody>
                  <a:tcPr marL="9526" marR="9526" marT="9526" marB="0" anchor="b">
                    <a:solidFill>
                      <a:schemeClr val="bg2">
                        <a:lumMod val="75000"/>
                      </a:schemeClr>
                    </a:solidFill>
                  </a:tcPr>
                </a:tc>
                <a:extLst>
                  <a:ext uri="{0D108BD9-81ED-4DB2-BD59-A6C34878D82A}">
                    <a16:rowId xmlns:a16="http://schemas.microsoft.com/office/drawing/2014/main" val="3547927209"/>
                  </a:ext>
                </a:extLst>
              </a:tr>
              <a:tr h="2262830">
                <a:tc>
                  <a:txBody>
                    <a:bodyPr/>
                    <a:lstStyle/>
                    <a:p>
                      <a:pPr lvl="0" algn="ctr">
                        <a:buNone/>
                      </a:pPr>
                      <a:r>
                        <a:rPr lang="en-US" sz="2900" u="none" strike="noStrike">
                          <a:effectLst/>
                          <a:latin typeface="Times New Roman"/>
                        </a:rPr>
                        <a:t>Media +  Transfection complex  </a:t>
                      </a:r>
                      <a:endParaRPr lang="en-US" sz="2900" b="0" i="0" u="none" strike="noStrike">
                        <a:solidFill>
                          <a:srgbClr val="000000"/>
                        </a:solidFill>
                        <a:effectLst/>
                        <a:latin typeface="Times New Roman"/>
                      </a:endParaRPr>
                    </a:p>
                  </a:txBody>
                  <a:tcPr marL="9526" marR="9526" marT="9526" marB="0" anchor="ctr">
                    <a:solidFill>
                      <a:schemeClr val="bg1">
                        <a:lumMod val="95000"/>
                      </a:schemeClr>
                    </a:solidFill>
                  </a:tcPr>
                </a:tc>
                <a:tc>
                  <a:txBody>
                    <a:bodyPr/>
                    <a:lstStyle/>
                    <a:p>
                      <a:pPr marL="0" marR="0" lvl="0" indent="0" algn="ctr">
                        <a:lnSpc>
                          <a:spcPct val="100000"/>
                        </a:lnSpc>
                        <a:spcBef>
                          <a:spcPts val="0"/>
                        </a:spcBef>
                        <a:spcAft>
                          <a:spcPts val="0"/>
                        </a:spcAft>
                        <a:buClrTx/>
                        <a:buSzTx/>
                        <a:buFontTx/>
                        <a:buNone/>
                      </a:pPr>
                      <a:r>
                        <a:rPr lang="en-US" sz="2900" u="none" strike="noStrike">
                          <a:effectLst/>
                          <a:latin typeface="Times New Roman"/>
                        </a:rPr>
                        <a:t>Media +  of Transfection complex + NC siRNA  </a:t>
                      </a:r>
                      <a:endParaRPr lang="en-US" sz="2900" b="0" u="none" strike="noStrike">
                        <a:solidFill>
                          <a:srgbClr val="000000"/>
                        </a:solidFill>
                        <a:effectLst/>
                        <a:latin typeface="Times New Roman"/>
                      </a:endParaRPr>
                    </a:p>
                    <a:p>
                      <a:pPr algn="ctr" fontAlgn="b"/>
                      <a:endParaRPr lang="en-US" sz="2900" b="0" i="0" u="none" strike="noStrike">
                        <a:solidFill>
                          <a:srgbClr val="000000"/>
                        </a:solidFill>
                        <a:effectLst/>
                        <a:latin typeface="Times New Roman"/>
                      </a:endParaRPr>
                    </a:p>
                  </a:txBody>
                  <a:tcPr marL="9526" marR="9526" marT="9526" marB="0" anchor="ctr">
                    <a:solidFill>
                      <a:schemeClr val="bg1">
                        <a:lumMod val="95000"/>
                      </a:schemeClr>
                    </a:solidFill>
                  </a:tcPr>
                </a:tc>
                <a:tc>
                  <a:txBody>
                    <a:bodyPr/>
                    <a:lstStyle/>
                    <a:p>
                      <a:pPr marL="0" marR="0" lvl="0" indent="0" algn="ctr">
                        <a:lnSpc>
                          <a:spcPct val="100000"/>
                        </a:lnSpc>
                        <a:spcBef>
                          <a:spcPts val="0"/>
                        </a:spcBef>
                        <a:spcAft>
                          <a:spcPts val="0"/>
                        </a:spcAft>
                        <a:buClrTx/>
                        <a:buSzTx/>
                        <a:buFontTx/>
                        <a:buNone/>
                      </a:pPr>
                      <a:r>
                        <a:rPr lang="en-US" sz="2900" u="none" strike="noStrike">
                          <a:effectLst/>
                          <a:latin typeface="Times New Roman"/>
                        </a:rPr>
                        <a:t>Media + Transfection complex + Actin siRNA </a:t>
                      </a:r>
                      <a:endParaRPr lang="en-US" sz="8600"/>
                    </a:p>
                  </a:txBody>
                  <a:tcPr marL="9526" marR="9526" marT="9526" marB="0" anchor="ctr">
                    <a:solidFill>
                      <a:schemeClr val="bg1">
                        <a:lumMod val="95000"/>
                      </a:schemeClr>
                    </a:solidFill>
                  </a:tcPr>
                </a:tc>
                <a:tc>
                  <a:txBody>
                    <a:bodyPr/>
                    <a:lstStyle/>
                    <a:p>
                      <a:pPr marL="0" marR="0" lvl="0" indent="0" algn="ctr">
                        <a:lnSpc>
                          <a:spcPct val="100000"/>
                        </a:lnSpc>
                        <a:spcBef>
                          <a:spcPts val="0"/>
                        </a:spcBef>
                        <a:spcAft>
                          <a:spcPts val="0"/>
                        </a:spcAft>
                        <a:buClrTx/>
                        <a:buSzTx/>
                        <a:buFontTx/>
                        <a:buNone/>
                      </a:pPr>
                      <a:endParaRPr lang="en-US" sz="2900" u="none" strike="noStrike">
                        <a:effectLst/>
                        <a:latin typeface="Times New Roman"/>
                      </a:endParaRPr>
                    </a:p>
                    <a:p>
                      <a:pPr marL="0" marR="0" lvl="0" indent="0" algn="ctr">
                        <a:lnSpc>
                          <a:spcPct val="100000"/>
                        </a:lnSpc>
                        <a:spcBef>
                          <a:spcPts val="0"/>
                        </a:spcBef>
                        <a:spcAft>
                          <a:spcPts val="0"/>
                        </a:spcAft>
                        <a:buClrTx/>
                        <a:buSzTx/>
                        <a:buFontTx/>
                        <a:buNone/>
                      </a:pPr>
                      <a:r>
                        <a:rPr lang="en-US" sz="2900" u="none" strike="noStrike">
                          <a:effectLst/>
                          <a:latin typeface="Times New Roman"/>
                        </a:rPr>
                        <a:t>Media + Transfection complex + s100β-1 siRNA </a:t>
                      </a:r>
                    </a:p>
                  </a:txBody>
                  <a:tcPr marL="9526" marR="9526" marT="9526" marB="0" anchor="ctr">
                    <a:solidFill>
                      <a:schemeClr val="bg1">
                        <a:lumMod val="95000"/>
                      </a:schemeClr>
                    </a:solidFill>
                  </a:tcPr>
                </a:tc>
                <a:tc>
                  <a:txBody>
                    <a:bodyPr/>
                    <a:lstStyle/>
                    <a:p>
                      <a:pPr marL="0" marR="0" lvl="0" indent="0" algn="ctr">
                        <a:lnSpc>
                          <a:spcPct val="100000"/>
                        </a:lnSpc>
                        <a:spcBef>
                          <a:spcPts val="0"/>
                        </a:spcBef>
                        <a:spcAft>
                          <a:spcPts val="0"/>
                        </a:spcAft>
                        <a:buNone/>
                      </a:pPr>
                      <a:r>
                        <a:rPr lang="en-US" sz="2900" b="0" i="0" u="none" strike="noStrike" noProof="0">
                          <a:solidFill>
                            <a:srgbClr val="000000"/>
                          </a:solidFill>
                          <a:effectLst/>
                          <a:latin typeface="Times New Roman"/>
                        </a:rPr>
                        <a:t>Media + Transfection complex + s100β-2 siRNA</a:t>
                      </a:r>
                      <a:endParaRPr lang="en-US" sz="8600" b="0" i="0" noProof="0">
                        <a:solidFill>
                          <a:srgbClr val="000000"/>
                        </a:solidFill>
                      </a:endParaRPr>
                    </a:p>
                  </a:txBody>
                  <a:tcPr marL="9526" marR="9526" marT="9526" marB="0" anchor="ctr">
                    <a:solidFill>
                      <a:schemeClr val="bg1">
                        <a:lumMod val="95000"/>
                      </a:schemeClr>
                    </a:solidFill>
                  </a:tcPr>
                </a:tc>
                <a:tc>
                  <a:txBody>
                    <a:bodyPr/>
                    <a:lstStyle/>
                    <a:p>
                      <a:pPr lvl="0" algn="ctr">
                        <a:buNone/>
                      </a:pPr>
                      <a:r>
                        <a:rPr lang="en-US" sz="2900" u="none" strike="noStrike">
                          <a:effectLst/>
                          <a:latin typeface="Times New Roman"/>
                        </a:rPr>
                        <a:t>Media </a:t>
                      </a:r>
                      <a:endParaRPr lang="en-US" sz="8600"/>
                    </a:p>
                  </a:txBody>
                  <a:tcPr marL="9526" marR="9526" marT="9526" marB="0" anchor="ctr">
                    <a:solidFill>
                      <a:schemeClr val="bg1">
                        <a:lumMod val="95000"/>
                      </a:schemeClr>
                    </a:solidFill>
                  </a:tcPr>
                </a:tc>
                <a:extLst>
                  <a:ext uri="{0D108BD9-81ED-4DB2-BD59-A6C34878D82A}">
                    <a16:rowId xmlns:a16="http://schemas.microsoft.com/office/drawing/2014/main" val="149538055"/>
                  </a:ext>
                </a:extLst>
              </a:tr>
            </a:tbl>
          </a:graphicData>
        </a:graphic>
      </p:graphicFrame>
      <p:sp>
        <p:nvSpPr>
          <p:cNvPr id="8" name="TextBox 7">
            <a:extLst>
              <a:ext uri="{FF2B5EF4-FFF2-40B4-BE49-F238E27FC236}">
                <a16:creationId xmlns:a16="http://schemas.microsoft.com/office/drawing/2014/main" id="{A7669D6B-89B2-D454-4956-08273AA945E9}"/>
              </a:ext>
            </a:extLst>
          </p:cNvPr>
          <p:cNvSpPr txBox="1"/>
          <p:nvPr/>
        </p:nvSpPr>
        <p:spPr>
          <a:xfrm>
            <a:off x="15213639" y="3441461"/>
            <a:ext cx="13612963" cy="553998"/>
          </a:xfrm>
          <a:prstGeom prst="rect">
            <a:avLst/>
          </a:prstGeom>
          <a:noFill/>
        </p:spPr>
        <p:txBody>
          <a:bodyPr wrap="square" lIns="91440" tIns="45720" rIns="91440" bIns="45720" rtlCol="0" anchor="t">
            <a:spAutoFit/>
          </a:bodyPr>
          <a:lstStyle/>
          <a:p>
            <a:pPr algn="ctr"/>
            <a:r>
              <a:rPr lang="en-US" sz="3000" b="1">
                <a:latin typeface="Times New Roman"/>
                <a:cs typeface="Times New Roman"/>
              </a:rPr>
              <a:t>Gel Electrophoresis and Western Blot Process</a:t>
            </a:r>
            <a:endParaRPr lang="en-US" sz="835"/>
          </a:p>
        </p:txBody>
      </p:sp>
      <p:pic>
        <p:nvPicPr>
          <p:cNvPr id="31" name="Picture 30" descr="DePauw University (U.S.)">
            <a:extLst>
              <a:ext uri="{FF2B5EF4-FFF2-40B4-BE49-F238E27FC236}">
                <a16:creationId xmlns:a16="http://schemas.microsoft.com/office/drawing/2014/main" id="{FDAE5242-3826-A1A0-4DAD-CF4A677850EF}"/>
              </a:ext>
            </a:extLst>
          </p:cNvPr>
          <p:cNvPicPr>
            <a:picLocks noChangeAspect="1"/>
          </p:cNvPicPr>
          <p:nvPr/>
        </p:nvPicPr>
        <p:blipFill>
          <a:blip r:embed="rId4"/>
          <a:srcRect l="1564" t="-4931" r="1942" b="-5630"/>
          <a:stretch/>
        </p:blipFill>
        <p:spPr>
          <a:xfrm>
            <a:off x="469770" y="157402"/>
            <a:ext cx="2647044" cy="3032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266A1DE-1086-0F77-B09E-5849A56F1F4C}"/>
              </a:ext>
            </a:extLst>
          </p:cNvPr>
          <p:cNvSpPr txBox="1"/>
          <p:nvPr/>
        </p:nvSpPr>
        <p:spPr>
          <a:xfrm>
            <a:off x="15320513" y="4698356"/>
            <a:ext cx="13266182" cy="1359859"/>
          </a:xfrm>
          <a:prstGeom prst="rect">
            <a:avLst/>
          </a:prstGeom>
          <a:noFill/>
        </p:spPr>
        <p:txBody>
          <a:bodyPr wrap="square" lIns="91440" tIns="45720" rIns="91440" bIns="45720" anchor="t">
            <a:spAutoFit/>
          </a:bodyPr>
          <a:lstStyle/>
          <a:p>
            <a:pPr algn="just"/>
            <a:r>
              <a:rPr lang="en-US" sz="2801">
                <a:solidFill>
                  <a:srgbClr val="000000"/>
                </a:solidFill>
                <a:latin typeface="Times New Roman"/>
                <a:cs typeface="Times New Roman"/>
              </a:rPr>
              <a:t>Gel electrophoresis is a process by which we separate proteins according to molecular size</a:t>
            </a:r>
            <a:r>
              <a:rPr lang="en-US" sz="2801">
                <a:latin typeface="Times New Roman"/>
                <a:cs typeface="Times New Roman"/>
              </a:rPr>
              <a:t>. </a:t>
            </a:r>
            <a:r>
              <a:rPr lang="en-US" sz="2801">
                <a:solidFill>
                  <a:srgbClr val="000000"/>
                </a:solidFill>
                <a:latin typeface="Times New Roman"/>
                <a:cs typeface="Times New Roman"/>
              </a:rPr>
              <a:t>The separated proteins are transferred out of the gel to the surface of a suitable membrane. </a:t>
            </a:r>
            <a:endParaRPr lang="en-US" sz="2801">
              <a:latin typeface="Times New Roman"/>
              <a:cs typeface="Times New Roman"/>
            </a:endParaRPr>
          </a:p>
          <a:p>
            <a:br>
              <a:rPr lang="en-US" sz="835"/>
            </a:br>
            <a:r>
              <a:rPr lang="en-US" sz="1800"/>
              <a:t>. </a:t>
            </a:r>
          </a:p>
        </p:txBody>
      </p:sp>
      <p:pic>
        <p:nvPicPr>
          <p:cNvPr id="27" name="Picture 26" descr="A close-up of a screen&#10;&#10;Description automatically generated">
            <a:extLst>
              <a:ext uri="{FF2B5EF4-FFF2-40B4-BE49-F238E27FC236}">
                <a16:creationId xmlns:a16="http://schemas.microsoft.com/office/drawing/2014/main" id="{F2A7B919-C7A6-2ED7-4BAC-CC60683FAF6F}"/>
              </a:ext>
            </a:extLst>
          </p:cNvPr>
          <p:cNvPicPr>
            <a:picLocks noChangeAspect="1"/>
          </p:cNvPicPr>
          <p:nvPr/>
        </p:nvPicPr>
        <p:blipFill>
          <a:blip r:embed="rId5"/>
          <a:srcRect l="17363" r="18016"/>
          <a:stretch/>
        </p:blipFill>
        <p:spPr>
          <a:xfrm>
            <a:off x="17628599" y="18273193"/>
            <a:ext cx="8539092" cy="6898860"/>
          </a:xfrm>
          <a:prstGeom prst="rect">
            <a:avLst/>
          </a:prstGeom>
        </p:spPr>
      </p:pic>
      <p:sp>
        <p:nvSpPr>
          <p:cNvPr id="38" name="TextBox 37">
            <a:extLst>
              <a:ext uri="{FF2B5EF4-FFF2-40B4-BE49-F238E27FC236}">
                <a16:creationId xmlns:a16="http://schemas.microsoft.com/office/drawing/2014/main" id="{69EF0CB4-348D-2F70-2405-114F9DB97683}"/>
              </a:ext>
            </a:extLst>
          </p:cNvPr>
          <p:cNvSpPr txBox="1"/>
          <p:nvPr/>
        </p:nvSpPr>
        <p:spPr>
          <a:xfrm>
            <a:off x="15631063" y="16709654"/>
            <a:ext cx="12469296" cy="553998"/>
          </a:xfrm>
          <a:prstGeom prst="rect">
            <a:avLst/>
          </a:prstGeom>
          <a:noFill/>
        </p:spPr>
        <p:txBody>
          <a:bodyPr wrap="square" lIns="91440" tIns="45720" rIns="91440" bIns="45720" anchor="t">
            <a:spAutoFit/>
          </a:bodyPr>
          <a:lstStyle/>
          <a:p>
            <a:pPr algn="ctr"/>
            <a:r>
              <a:rPr lang="en-US" sz="3000" b="1">
                <a:latin typeface="Times New Roman"/>
                <a:cs typeface="Times New Roman"/>
              </a:rPr>
              <a:t>Gel Imaging of A-375 with S100β Primary Antibody </a:t>
            </a:r>
            <a:endParaRPr lang="en-US" sz="3000"/>
          </a:p>
        </p:txBody>
      </p:sp>
      <p:sp>
        <p:nvSpPr>
          <p:cNvPr id="23" name="TextBox 22">
            <a:extLst>
              <a:ext uri="{FF2B5EF4-FFF2-40B4-BE49-F238E27FC236}">
                <a16:creationId xmlns:a16="http://schemas.microsoft.com/office/drawing/2014/main" id="{7672CAB0-36BC-1EAE-F078-652F5B27F01F}"/>
              </a:ext>
            </a:extLst>
          </p:cNvPr>
          <p:cNvSpPr txBox="1"/>
          <p:nvPr/>
        </p:nvSpPr>
        <p:spPr>
          <a:xfrm>
            <a:off x="15266740" y="26333131"/>
            <a:ext cx="13213961" cy="3971472"/>
          </a:xfrm>
          <a:prstGeom prst="rect">
            <a:avLst/>
          </a:prstGeom>
          <a:noFill/>
        </p:spPr>
        <p:txBody>
          <a:bodyPr wrap="square" lIns="91440" tIns="45720" rIns="91440" bIns="45720" anchor="t">
            <a:spAutoFit/>
          </a:bodyPr>
          <a:lstStyle/>
          <a:p>
            <a:pPr algn="just"/>
            <a:r>
              <a:rPr lang="en-US" sz="2801" b="1">
                <a:latin typeface="Times New Roman"/>
                <a:cs typeface="Times New Roman"/>
              </a:rPr>
              <a:t>Figure 1:</a:t>
            </a:r>
            <a:r>
              <a:rPr lang="en-US" sz="2801">
                <a:latin typeface="Times New Roman"/>
                <a:cs typeface="Times New Roman"/>
              </a:rPr>
              <a:t> Western Blot with S100β primary antibody showing the comparison between S100β-1 siRNA, S100β-2 siRNA, actin siRNA, and negative control siRNA. We expected to see the reduced expression of S100β in the lanes of S100β-1 and S100β-2 siRNA, which would indicate that the siRNA was successful in inhibiting the expression of siRNA and therefore, it could be used as a positive control in future experiments with miRNA. Even though we got the expected result, the molecular weight of the band observed was 45 </a:t>
            </a:r>
            <a:r>
              <a:rPr lang="en-US" sz="2801" err="1">
                <a:latin typeface="Times New Roman"/>
                <a:cs typeface="Times New Roman"/>
              </a:rPr>
              <a:t>kDa</a:t>
            </a:r>
            <a:r>
              <a:rPr lang="en-US" sz="2801">
                <a:latin typeface="Times New Roman"/>
                <a:cs typeface="Times New Roman"/>
              </a:rPr>
              <a:t>, which is very high as opposed to the expected band of S100β at 10-15 </a:t>
            </a:r>
            <a:r>
              <a:rPr lang="en-US" sz="2801" err="1">
                <a:latin typeface="Times New Roman"/>
                <a:cs typeface="Times New Roman"/>
              </a:rPr>
              <a:t>kDa</a:t>
            </a:r>
            <a:r>
              <a:rPr lang="en-US" sz="2801">
                <a:latin typeface="Times New Roman"/>
                <a:cs typeface="Times New Roman"/>
              </a:rPr>
              <a:t>. The higher molecular weight indicated that the primary antibody had shown non-specific binding to another protein. </a:t>
            </a:r>
            <a:endParaRPr lang="en-US" sz="835"/>
          </a:p>
        </p:txBody>
      </p:sp>
      <p:sp>
        <p:nvSpPr>
          <p:cNvPr id="26" name="TextBox 25">
            <a:extLst>
              <a:ext uri="{FF2B5EF4-FFF2-40B4-BE49-F238E27FC236}">
                <a16:creationId xmlns:a16="http://schemas.microsoft.com/office/drawing/2014/main" id="{26DB34B0-2F94-FF45-A227-17101EF93567}"/>
              </a:ext>
            </a:extLst>
          </p:cNvPr>
          <p:cNvSpPr txBox="1"/>
          <p:nvPr/>
        </p:nvSpPr>
        <p:spPr>
          <a:xfrm>
            <a:off x="29913287" y="24468420"/>
            <a:ext cx="13273447" cy="4833503"/>
          </a:xfrm>
          <a:prstGeom prst="rect">
            <a:avLst/>
          </a:prstGeom>
          <a:noFill/>
        </p:spPr>
        <p:txBody>
          <a:bodyPr wrap="square" lIns="91440" tIns="45720" rIns="91440" bIns="45720" anchor="t">
            <a:spAutoFit/>
          </a:bodyPr>
          <a:lstStyle/>
          <a:p>
            <a:pPr algn="just"/>
            <a:r>
              <a:rPr lang="en-US" sz="2801">
                <a:latin typeface="Times New Roman"/>
                <a:cs typeface="Times New Roman"/>
              </a:rPr>
              <a:t>Our plan for the summer was to experiment with whether miRNA-4705 could inhibit the production of S100β or not. The first step was to test the effectiveness of S100β siRNA in inhibiting the expression of S100β. Our transfection with S100β</a:t>
            </a:r>
            <a:r>
              <a:rPr lang="en-US" sz="2801" b="1">
                <a:latin typeface="Times New Roman"/>
                <a:cs typeface="Times New Roman"/>
              </a:rPr>
              <a:t> </a:t>
            </a:r>
            <a:r>
              <a:rPr lang="en-US" sz="2801">
                <a:latin typeface="Times New Roman"/>
                <a:cs typeface="Times New Roman"/>
              </a:rPr>
              <a:t>siRNA-1 had unforeseen complications. Unfortunately, our cell culture incubator ran out of carbon dioxide twice during the weekends, resulting in mass cell death. This unavoidable circumstance slowed down our work with the different cell lines. However, by the end of the summer, we determined that the A-375 cell line didn’t produce S100β or at least didn’t produce enough for us to experiment with. On the other hand, SK-MEL 25 produced S100β, and we were able to use S100β siRNA to inhibit the production of S100β. Therefore, S100β siRNA can be used as a positive control in future studies. The next step forward is to use SK-MEL-25 cells to determine whether miRNA-4705 can regulate the expression of S100β.</a:t>
            </a:r>
          </a:p>
        </p:txBody>
      </p:sp>
      <p:pic>
        <p:nvPicPr>
          <p:cNvPr id="29" name="Picture 28">
            <a:extLst>
              <a:ext uri="{FF2B5EF4-FFF2-40B4-BE49-F238E27FC236}">
                <a16:creationId xmlns:a16="http://schemas.microsoft.com/office/drawing/2014/main" id="{945748FA-9442-F71A-A12C-4F6B049F0437}"/>
              </a:ext>
            </a:extLst>
          </p:cNvPr>
          <p:cNvPicPr>
            <a:picLocks noChangeAspect="1"/>
          </p:cNvPicPr>
          <p:nvPr/>
        </p:nvPicPr>
        <p:blipFill>
          <a:blip r:embed="rId6"/>
          <a:srcRect l="16368" t="-804" r="43227"/>
          <a:stretch/>
        </p:blipFill>
        <p:spPr>
          <a:xfrm>
            <a:off x="30463128" y="15937136"/>
            <a:ext cx="6004277" cy="7656372"/>
          </a:xfrm>
          <a:prstGeom prst="rect">
            <a:avLst/>
          </a:prstGeom>
        </p:spPr>
      </p:pic>
      <p:sp>
        <p:nvSpPr>
          <p:cNvPr id="32" name="TextBox 31">
            <a:extLst>
              <a:ext uri="{FF2B5EF4-FFF2-40B4-BE49-F238E27FC236}">
                <a16:creationId xmlns:a16="http://schemas.microsoft.com/office/drawing/2014/main" id="{FA1BD680-9C1C-A77E-44E5-E4B6206E169E}"/>
              </a:ext>
            </a:extLst>
          </p:cNvPr>
          <p:cNvSpPr txBox="1"/>
          <p:nvPr/>
        </p:nvSpPr>
        <p:spPr>
          <a:xfrm>
            <a:off x="37035451" y="15926885"/>
            <a:ext cx="6144710" cy="7419595"/>
          </a:xfrm>
          <a:prstGeom prst="rect">
            <a:avLst/>
          </a:prstGeom>
          <a:noFill/>
        </p:spPr>
        <p:txBody>
          <a:bodyPr wrap="square" lIns="91440" tIns="45720" rIns="91440" bIns="45720" anchor="t">
            <a:spAutoFit/>
          </a:bodyPr>
          <a:lstStyle/>
          <a:p>
            <a:pPr algn="just"/>
            <a:r>
              <a:rPr lang="en-US" sz="2801" b="1">
                <a:latin typeface="Times New Roman"/>
                <a:cs typeface="Times New Roman"/>
              </a:rPr>
              <a:t>Figure 3:</a:t>
            </a:r>
            <a:r>
              <a:rPr lang="en-US" sz="2801">
                <a:latin typeface="Times New Roman"/>
                <a:cs typeface="Times New Roman"/>
              </a:rPr>
              <a:t> Western Blot comparing S100β in two different cell lines. The first three lanes, excluding the control ladder, were loaded with SKMEL-24 cells transfected with mock, S100β-1 siRNA(45ul), and S100β-1 siRNA(90ul), followed by the same transfection in the A-375 cell line. S100β was successfully detected in the SKMEL-25 cell line at the correct molecular weight 15KDa. The expression of S100β is significantly reduced in the SKMEL-24 cell line, suggesting that S100β-1 siRNA successfully silenced the production of s100β. However, S100β was not expressed by the A375 cell line as indicated by the absence of bands in the last three lanes. </a:t>
            </a:r>
            <a:endParaRPr lang="en-US" sz="280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4B8064A-537A-8937-1035-BF7C36F50C89}"/>
              </a:ext>
            </a:extLst>
          </p:cNvPr>
          <p:cNvSpPr txBox="1"/>
          <p:nvPr/>
        </p:nvSpPr>
        <p:spPr>
          <a:xfrm>
            <a:off x="29903430" y="15123613"/>
            <a:ext cx="13411279" cy="553998"/>
          </a:xfrm>
          <a:prstGeom prst="rect">
            <a:avLst/>
          </a:prstGeom>
          <a:noFill/>
        </p:spPr>
        <p:txBody>
          <a:bodyPr wrap="square" lIns="91440" tIns="45720" rIns="91440" bIns="45720" anchor="t">
            <a:spAutoFit/>
          </a:bodyPr>
          <a:lstStyle/>
          <a:p>
            <a:pPr algn="ctr"/>
            <a:r>
              <a:rPr lang="en-US" sz="3000" b="1">
                <a:latin typeface="Times New Roman"/>
                <a:cs typeface="Times New Roman"/>
              </a:rPr>
              <a:t>Gel Imaging of A-375 and SK-MEL-25 with S100β Primary Antibody </a:t>
            </a:r>
            <a:endParaRPr lang="en-US" sz="835" b="1"/>
          </a:p>
        </p:txBody>
      </p:sp>
      <p:sp>
        <p:nvSpPr>
          <p:cNvPr id="35" name="TextBox 34">
            <a:extLst>
              <a:ext uri="{FF2B5EF4-FFF2-40B4-BE49-F238E27FC236}">
                <a16:creationId xmlns:a16="http://schemas.microsoft.com/office/drawing/2014/main" id="{0DE210FE-5E9D-EFBC-A7A9-74F7FB964C5B}"/>
              </a:ext>
            </a:extLst>
          </p:cNvPr>
          <p:cNvSpPr txBox="1"/>
          <p:nvPr/>
        </p:nvSpPr>
        <p:spPr>
          <a:xfrm>
            <a:off x="29977080" y="23628209"/>
            <a:ext cx="13258800" cy="646331"/>
          </a:xfrm>
          <a:prstGeom prst="rect">
            <a:avLst/>
          </a:prstGeom>
          <a:solidFill>
            <a:schemeClr val="tx1"/>
          </a:solidFill>
        </p:spPr>
        <p:txBody>
          <a:bodyPr wrap="square" lIns="91440" tIns="45720" rIns="91440" bIns="45720" rtlCol="0" anchor="t">
            <a:spAutoFit/>
          </a:bodyPr>
          <a:lstStyle/>
          <a:p>
            <a:pPr algn="ctr"/>
            <a:r>
              <a:rPr lang="en-US" sz="3600">
                <a:solidFill>
                  <a:srgbClr val="FFFFFF"/>
                </a:solidFill>
                <a:latin typeface="Times New Roman"/>
                <a:cs typeface="Calibri"/>
              </a:rPr>
              <a:t>Summary and Future Directions</a:t>
            </a:r>
          </a:p>
        </p:txBody>
      </p:sp>
      <p:sp>
        <p:nvSpPr>
          <p:cNvPr id="37" name="TextBox 36">
            <a:extLst>
              <a:ext uri="{FF2B5EF4-FFF2-40B4-BE49-F238E27FC236}">
                <a16:creationId xmlns:a16="http://schemas.microsoft.com/office/drawing/2014/main" id="{17188508-7C7B-A030-A667-4F3260F58D5C}"/>
              </a:ext>
            </a:extLst>
          </p:cNvPr>
          <p:cNvSpPr txBox="1"/>
          <p:nvPr/>
        </p:nvSpPr>
        <p:spPr>
          <a:xfrm>
            <a:off x="31490957" y="22815931"/>
            <a:ext cx="2286000" cy="523348"/>
          </a:xfrm>
          <a:prstGeom prst="rect">
            <a:avLst/>
          </a:prstGeom>
          <a:noFill/>
        </p:spPr>
        <p:txBody>
          <a:bodyPr wrap="square" lIns="91440" tIns="45720" rIns="91440" bIns="45720" rtlCol="0" anchor="t">
            <a:spAutoFit/>
          </a:bodyPr>
          <a:lstStyle/>
          <a:p>
            <a:r>
              <a:rPr lang="en-US" sz="2801">
                <a:solidFill>
                  <a:srgbClr val="FF0000"/>
                </a:solidFill>
                <a:latin typeface="Calibri"/>
                <a:cs typeface="Times New Roman"/>
              </a:rPr>
              <a:t>SK-MEL-25</a:t>
            </a:r>
          </a:p>
        </p:txBody>
      </p:sp>
      <p:sp>
        <p:nvSpPr>
          <p:cNvPr id="39" name="TextBox 38">
            <a:extLst>
              <a:ext uri="{FF2B5EF4-FFF2-40B4-BE49-F238E27FC236}">
                <a16:creationId xmlns:a16="http://schemas.microsoft.com/office/drawing/2014/main" id="{89613135-73DC-EE57-F0B7-4D5A2159BB81}"/>
              </a:ext>
            </a:extLst>
          </p:cNvPr>
          <p:cNvSpPr txBox="1"/>
          <p:nvPr/>
        </p:nvSpPr>
        <p:spPr>
          <a:xfrm>
            <a:off x="34499040" y="22815930"/>
            <a:ext cx="2286000" cy="523348"/>
          </a:xfrm>
          <a:prstGeom prst="rect">
            <a:avLst/>
          </a:prstGeom>
          <a:noFill/>
        </p:spPr>
        <p:txBody>
          <a:bodyPr wrap="square" lIns="91440" tIns="45720" rIns="91440" bIns="45720" rtlCol="0" anchor="t">
            <a:spAutoFit/>
          </a:bodyPr>
          <a:lstStyle/>
          <a:p>
            <a:r>
              <a:rPr lang="en-US" sz="2801">
                <a:solidFill>
                  <a:srgbClr val="FF0000"/>
                </a:solidFill>
                <a:latin typeface="Calibri"/>
                <a:cs typeface="Times New Roman"/>
              </a:rPr>
              <a:t>A-375</a:t>
            </a:r>
          </a:p>
        </p:txBody>
      </p:sp>
      <p:sp>
        <p:nvSpPr>
          <p:cNvPr id="9" name="TextBox 8">
            <a:extLst>
              <a:ext uri="{FF2B5EF4-FFF2-40B4-BE49-F238E27FC236}">
                <a16:creationId xmlns:a16="http://schemas.microsoft.com/office/drawing/2014/main" id="{EE2701B4-67D9-0C41-51B9-9DB940B05D0C}"/>
              </a:ext>
            </a:extLst>
          </p:cNvPr>
          <p:cNvSpPr txBox="1"/>
          <p:nvPr/>
        </p:nvSpPr>
        <p:spPr>
          <a:xfrm>
            <a:off x="597852" y="28086007"/>
            <a:ext cx="13373736" cy="39714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801" b="1">
              <a:latin typeface="Times New Roman"/>
              <a:cs typeface="Times New Roman"/>
            </a:endParaRPr>
          </a:p>
          <a:p>
            <a:pPr algn="just"/>
            <a:endParaRPr lang="en-US" sz="2801" b="1">
              <a:latin typeface="Times New Roman"/>
              <a:cs typeface="Times New Roman"/>
            </a:endParaRPr>
          </a:p>
          <a:p>
            <a:pPr algn="just"/>
            <a:r>
              <a:rPr lang="en-US" sz="2801" err="1">
                <a:latin typeface="Times New Roman"/>
                <a:cs typeface="Times New Roman"/>
              </a:rPr>
              <a:t>RNAiMAX</a:t>
            </a:r>
            <a:r>
              <a:rPr lang="en-US" sz="2801">
                <a:latin typeface="Times New Roman"/>
                <a:cs typeface="Times New Roman"/>
              </a:rPr>
              <a:t> is a lipid used as a vehicle to get siRNA into the cell. Opti-MEM is media with additional nutrients and growth factors that help make transfection more efficient. NC (Negative Control) siRNA is a silencing RNA that is not known to bind to any known mammalian gene. We use it to determine whether there is nonspecific binding. Actin siRNA acts as another control and is how we determine whether transfection was successful.</a:t>
            </a:r>
          </a:p>
          <a:p>
            <a:endParaRPr lang="en-US" sz="2801"/>
          </a:p>
          <a:p>
            <a:endParaRPr lang="en-US" sz="2801"/>
          </a:p>
        </p:txBody>
      </p:sp>
      <p:sp>
        <p:nvSpPr>
          <p:cNvPr id="30" name="TextBox 29">
            <a:extLst>
              <a:ext uri="{FF2B5EF4-FFF2-40B4-BE49-F238E27FC236}">
                <a16:creationId xmlns:a16="http://schemas.microsoft.com/office/drawing/2014/main" id="{CBEBDC51-901A-4555-0B84-10A44321BFFA}"/>
              </a:ext>
            </a:extLst>
          </p:cNvPr>
          <p:cNvSpPr txBox="1"/>
          <p:nvPr/>
        </p:nvSpPr>
        <p:spPr>
          <a:xfrm>
            <a:off x="29907782" y="3446256"/>
            <a:ext cx="135262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latin typeface="Times New Roman"/>
                <a:cs typeface="Times New Roman"/>
              </a:rPr>
              <a:t>Gel Imaging of SK-MEL-25 with S100β Primary Antibody </a:t>
            </a:r>
            <a:endParaRPr lang="en-US" sz="3000"/>
          </a:p>
        </p:txBody>
      </p:sp>
      <p:sp>
        <p:nvSpPr>
          <p:cNvPr id="43" name="TextBox 42">
            <a:extLst>
              <a:ext uri="{FF2B5EF4-FFF2-40B4-BE49-F238E27FC236}">
                <a16:creationId xmlns:a16="http://schemas.microsoft.com/office/drawing/2014/main" id="{B541B527-826A-CA4E-33C0-6E66E4E3D275}"/>
              </a:ext>
            </a:extLst>
          </p:cNvPr>
          <p:cNvSpPr txBox="1"/>
          <p:nvPr/>
        </p:nvSpPr>
        <p:spPr>
          <a:xfrm>
            <a:off x="28929539" y="19275441"/>
            <a:ext cx="1645486" cy="3540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1">
                <a:solidFill>
                  <a:srgbClr val="FF0000"/>
                </a:solidFill>
                <a:latin typeface="Calibri"/>
                <a:cs typeface="Calibri"/>
              </a:rPr>
              <a:t>Unknown</a:t>
            </a:r>
          </a:p>
          <a:p>
            <a:r>
              <a:rPr lang="en-US" sz="2801">
                <a:solidFill>
                  <a:srgbClr val="FF0000"/>
                </a:solidFill>
                <a:latin typeface="Calibri"/>
                <a:cs typeface="Calibri"/>
              </a:rPr>
              <a:t>(45 </a:t>
            </a:r>
            <a:r>
              <a:rPr lang="en-US" sz="2801" err="1">
                <a:solidFill>
                  <a:srgbClr val="FF0000"/>
                </a:solidFill>
                <a:latin typeface="Calibri"/>
                <a:cs typeface="Calibri"/>
              </a:rPr>
              <a:t>kDa</a:t>
            </a:r>
            <a:r>
              <a:rPr lang="en-US" sz="2801">
                <a:solidFill>
                  <a:srgbClr val="FF0000"/>
                </a:solidFill>
                <a:latin typeface="Calibri"/>
                <a:cs typeface="Calibri"/>
              </a:rPr>
              <a:t>)</a:t>
            </a: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r>
              <a:rPr lang="en-US" sz="2801">
                <a:solidFill>
                  <a:srgbClr val="FF0000"/>
                </a:solidFill>
                <a:latin typeface="Calibri"/>
                <a:cs typeface="Calibri"/>
              </a:rPr>
              <a:t>S100β </a:t>
            </a:r>
          </a:p>
          <a:p>
            <a:r>
              <a:rPr lang="en-US" sz="2801">
                <a:solidFill>
                  <a:srgbClr val="FF0000"/>
                </a:solidFill>
                <a:latin typeface="Calibri"/>
                <a:cs typeface="Calibri"/>
              </a:rPr>
              <a:t>(15 </a:t>
            </a:r>
            <a:r>
              <a:rPr lang="en-US" sz="2801" err="1">
                <a:solidFill>
                  <a:srgbClr val="FF0000"/>
                </a:solidFill>
                <a:latin typeface="Calibri"/>
                <a:cs typeface="Calibri"/>
              </a:rPr>
              <a:t>kDa</a:t>
            </a:r>
            <a:r>
              <a:rPr lang="en-US" sz="2801">
                <a:solidFill>
                  <a:srgbClr val="FF0000"/>
                </a:solidFill>
                <a:latin typeface="Calibri"/>
                <a:cs typeface="Calibri"/>
              </a:rPr>
              <a:t>)</a:t>
            </a:r>
            <a:endParaRPr lang="en-US" sz="835"/>
          </a:p>
        </p:txBody>
      </p:sp>
      <p:pic>
        <p:nvPicPr>
          <p:cNvPr id="28" name="Picture 27" descr="A diagram of a test&#10;&#10;Description automatically generated">
            <a:extLst>
              <a:ext uri="{FF2B5EF4-FFF2-40B4-BE49-F238E27FC236}">
                <a16:creationId xmlns:a16="http://schemas.microsoft.com/office/drawing/2014/main" id="{C1A7BBFD-BC3C-9F76-979D-26A25293B49F}"/>
              </a:ext>
            </a:extLst>
          </p:cNvPr>
          <p:cNvPicPr>
            <a:picLocks noChangeAspect="1"/>
          </p:cNvPicPr>
          <p:nvPr/>
        </p:nvPicPr>
        <p:blipFill>
          <a:blip r:embed="rId7">
            <a:alphaModFix/>
          </a:blip>
          <a:stretch>
            <a:fillRect/>
          </a:stretch>
        </p:blipFill>
        <p:spPr>
          <a:xfrm>
            <a:off x="8494290" y="18882380"/>
            <a:ext cx="4719007" cy="5293721"/>
          </a:xfrm>
          <a:prstGeom prst="rect">
            <a:avLst/>
          </a:prstGeom>
        </p:spPr>
      </p:pic>
      <p:pic>
        <p:nvPicPr>
          <p:cNvPr id="45" name="Picture 44" descr="A blurry picture of a tree branch&#10;&#10;Description automatically generated">
            <a:extLst>
              <a:ext uri="{FF2B5EF4-FFF2-40B4-BE49-F238E27FC236}">
                <a16:creationId xmlns:a16="http://schemas.microsoft.com/office/drawing/2014/main" id="{B6B680EF-729C-942C-58B0-80A2016CA924}"/>
              </a:ext>
            </a:extLst>
          </p:cNvPr>
          <p:cNvPicPr>
            <a:picLocks noChangeAspect="1"/>
          </p:cNvPicPr>
          <p:nvPr/>
        </p:nvPicPr>
        <p:blipFill>
          <a:blip r:embed="rId8"/>
          <a:srcRect l="3814" t="-2021" r="990" b="2041"/>
          <a:stretch/>
        </p:blipFill>
        <p:spPr>
          <a:xfrm>
            <a:off x="32598272" y="10041043"/>
            <a:ext cx="8373137" cy="759504"/>
          </a:xfrm>
          <a:prstGeom prst="rect">
            <a:avLst/>
          </a:prstGeom>
        </p:spPr>
      </p:pic>
      <p:sp>
        <p:nvSpPr>
          <p:cNvPr id="46" name="TextBox 45">
            <a:extLst>
              <a:ext uri="{FF2B5EF4-FFF2-40B4-BE49-F238E27FC236}">
                <a16:creationId xmlns:a16="http://schemas.microsoft.com/office/drawing/2014/main" id="{0561A35F-4283-1BCE-F3D6-3273252BDD84}"/>
              </a:ext>
            </a:extLst>
          </p:cNvPr>
          <p:cNvSpPr txBox="1"/>
          <p:nvPr/>
        </p:nvSpPr>
        <p:spPr>
          <a:xfrm>
            <a:off x="30009856" y="11188518"/>
            <a:ext cx="13237092" cy="3540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1" b="1">
                <a:latin typeface="Times New Roman"/>
                <a:cs typeface="Times New Roman"/>
              </a:rPr>
              <a:t>Figure 2:</a:t>
            </a:r>
            <a:r>
              <a:rPr lang="en-US" sz="2801">
                <a:latin typeface="Times New Roman"/>
                <a:cs typeface="Times New Roman"/>
              </a:rPr>
              <a:t> Western Blot with S100β primary antibody showing the comparison between mock, negative control siRNA (NC), actin siRNA, S100β-1 siRNA (45 </a:t>
            </a:r>
            <a:r>
              <a:rPr lang="en-US" sz="2801" err="1">
                <a:latin typeface="Times New Roman"/>
                <a:cs typeface="Times New Roman"/>
              </a:rPr>
              <a:t>ul</a:t>
            </a:r>
            <a:r>
              <a:rPr lang="en-US" sz="2801">
                <a:latin typeface="Times New Roman"/>
                <a:cs typeface="Times New Roman"/>
              </a:rPr>
              <a:t>), S100β-1 siRNA (90 </a:t>
            </a:r>
            <a:r>
              <a:rPr lang="en-US" sz="2801" err="1">
                <a:latin typeface="Times New Roman"/>
                <a:cs typeface="Times New Roman"/>
              </a:rPr>
              <a:t>ul</a:t>
            </a:r>
            <a:r>
              <a:rPr lang="en-US" sz="2801">
                <a:latin typeface="Times New Roman"/>
                <a:cs typeface="Times New Roman"/>
              </a:rPr>
              <a:t>), and untreated. We expected to see reduced expression of S100β protein in lanes with S100β-1 siRNA, which we did. However, we also saw reduced expression in the untreated lane. Thus, we could not be sure that the S100β siRNA was effective or if another unknown variable was causing the reduced expression. Furthermore, we would expect that all of the actin bands were identical. Instead, we saw that two lanes (mock and negative control) had no actin bands. </a:t>
            </a:r>
            <a:endParaRPr lang="en-US" sz="835"/>
          </a:p>
        </p:txBody>
      </p:sp>
      <p:sp>
        <p:nvSpPr>
          <p:cNvPr id="47" name="TextBox 46">
            <a:extLst>
              <a:ext uri="{FF2B5EF4-FFF2-40B4-BE49-F238E27FC236}">
                <a16:creationId xmlns:a16="http://schemas.microsoft.com/office/drawing/2014/main" id="{4A5C2FFB-AEFF-2CE4-6160-99E410648871}"/>
              </a:ext>
            </a:extLst>
          </p:cNvPr>
          <p:cNvSpPr txBox="1"/>
          <p:nvPr/>
        </p:nvSpPr>
        <p:spPr>
          <a:xfrm>
            <a:off x="31033945" y="9350737"/>
            <a:ext cx="1383526" cy="1385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1">
                <a:solidFill>
                  <a:srgbClr val="FF0000"/>
                </a:solidFill>
                <a:latin typeface="Calibri"/>
                <a:cs typeface="Calibri"/>
              </a:rPr>
              <a:t>S100β</a:t>
            </a:r>
          </a:p>
          <a:p>
            <a:endParaRPr lang="en-US" sz="2801">
              <a:solidFill>
                <a:srgbClr val="FF0000"/>
              </a:solidFill>
              <a:latin typeface="Calibri"/>
              <a:cs typeface="Calibri"/>
            </a:endParaRPr>
          </a:p>
          <a:p>
            <a:r>
              <a:rPr lang="en-US" sz="2801">
                <a:solidFill>
                  <a:srgbClr val="FF0000"/>
                </a:solidFill>
                <a:latin typeface="Calibri"/>
                <a:cs typeface="Calibri"/>
              </a:rPr>
              <a:t>Actin</a:t>
            </a:r>
          </a:p>
        </p:txBody>
      </p:sp>
      <p:sp>
        <p:nvSpPr>
          <p:cNvPr id="48" name="TextBox 47">
            <a:extLst>
              <a:ext uri="{FF2B5EF4-FFF2-40B4-BE49-F238E27FC236}">
                <a16:creationId xmlns:a16="http://schemas.microsoft.com/office/drawing/2014/main" id="{F9B2D720-F4C7-BFF7-9D72-88FEC917F887}"/>
              </a:ext>
            </a:extLst>
          </p:cNvPr>
          <p:cNvSpPr txBox="1"/>
          <p:nvPr/>
        </p:nvSpPr>
        <p:spPr>
          <a:xfrm>
            <a:off x="16544263" y="21134569"/>
            <a:ext cx="1105531" cy="39714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1">
              <a:solidFill>
                <a:srgbClr val="FF0000"/>
              </a:solidFill>
              <a:latin typeface="Calibri"/>
              <a:cs typeface="Calibri"/>
            </a:endParaRPr>
          </a:p>
          <a:p>
            <a:pPr algn="l"/>
            <a:r>
              <a:rPr lang="en-US" sz="2801">
                <a:solidFill>
                  <a:srgbClr val="FF0000"/>
                </a:solidFill>
                <a:latin typeface="Calibri"/>
                <a:cs typeface="Calibri"/>
              </a:rPr>
              <a:t>S100β</a:t>
            </a:r>
            <a:endParaRPr lang="en-US" sz="835"/>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r>
              <a:rPr lang="en-US" sz="2801">
                <a:solidFill>
                  <a:srgbClr val="FF0000"/>
                </a:solidFill>
                <a:latin typeface="Calibri"/>
                <a:cs typeface="Calibri"/>
              </a:rPr>
              <a:t>Actin</a:t>
            </a:r>
          </a:p>
        </p:txBody>
      </p:sp>
      <p:sp>
        <p:nvSpPr>
          <p:cNvPr id="49" name="TextBox 48">
            <a:extLst>
              <a:ext uri="{FF2B5EF4-FFF2-40B4-BE49-F238E27FC236}">
                <a16:creationId xmlns:a16="http://schemas.microsoft.com/office/drawing/2014/main" id="{56A860F5-4322-AB16-7FA3-74EC3DFB3849}"/>
              </a:ext>
            </a:extLst>
          </p:cNvPr>
          <p:cNvSpPr txBox="1"/>
          <p:nvPr/>
        </p:nvSpPr>
        <p:spPr>
          <a:xfrm>
            <a:off x="26117418" y="21397457"/>
            <a:ext cx="1900855" cy="3540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1">
                <a:solidFill>
                  <a:srgbClr val="FF0000"/>
                </a:solidFill>
                <a:latin typeface="Calibri"/>
                <a:cs typeface="Calibri"/>
              </a:rPr>
              <a:t>45 </a:t>
            </a:r>
            <a:r>
              <a:rPr lang="en-US" sz="2801" err="1">
                <a:solidFill>
                  <a:srgbClr val="FF0000"/>
                </a:solidFill>
                <a:latin typeface="Calibri"/>
                <a:cs typeface="Calibri"/>
              </a:rPr>
              <a:t>kDa</a:t>
            </a:r>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endParaRPr lang="en-US" sz="2801">
              <a:solidFill>
                <a:srgbClr val="FF0000"/>
              </a:solidFill>
              <a:latin typeface="Calibri"/>
              <a:cs typeface="Calibri"/>
            </a:endParaRPr>
          </a:p>
          <a:p>
            <a:r>
              <a:rPr lang="en-US" sz="2801">
                <a:solidFill>
                  <a:srgbClr val="FF0000"/>
                </a:solidFill>
                <a:latin typeface="Calibri"/>
                <a:cs typeface="Calibri"/>
              </a:rPr>
              <a:t>42 </a:t>
            </a:r>
            <a:r>
              <a:rPr lang="en-US" sz="2801" err="1">
                <a:solidFill>
                  <a:srgbClr val="FF0000"/>
                </a:solidFill>
                <a:latin typeface="Calibri"/>
                <a:cs typeface="Calibri"/>
              </a:rPr>
              <a:t>kDa</a:t>
            </a:r>
            <a:endParaRPr lang="en-US" sz="2801">
              <a:solidFill>
                <a:srgbClr val="FF0000"/>
              </a:solidFill>
              <a:latin typeface="Calibri"/>
              <a:cs typeface="Calibri"/>
            </a:endParaRPr>
          </a:p>
        </p:txBody>
      </p:sp>
      <p:pic>
        <p:nvPicPr>
          <p:cNvPr id="25" name="Picture 24" descr="A diagram of a cell division&#10;&#10;Description automatically generated">
            <a:extLst>
              <a:ext uri="{FF2B5EF4-FFF2-40B4-BE49-F238E27FC236}">
                <a16:creationId xmlns:a16="http://schemas.microsoft.com/office/drawing/2014/main" id="{25008E84-E922-4494-D314-9F4F331BABFC}"/>
              </a:ext>
            </a:extLst>
          </p:cNvPr>
          <p:cNvPicPr>
            <a:picLocks noChangeAspect="1"/>
          </p:cNvPicPr>
          <p:nvPr/>
        </p:nvPicPr>
        <p:blipFill>
          <a:blip r:embed="rId9"/>
          <a:srcRect b="14165"/>
          <a:stretch/>
        </p:blipFill>
        <p:spPr>
          <a:xfrm>
            <a:off x="2009009" y="13544898"/>
            <a:ext cx="10829573" cy="5379391"/>
          </a:xfrm>
          <a:prstGeom prst="rect">
            <a:avLst/>
          </a:prstGeom>
        </p:spPr>
      </p:pic>
      <p:sp>
        <p:nvSpPr>
          <p:cNvPr id="50" name="Left Brace 49">
            <a:extLst>
              <a:ext uri="{FF2B5EF4-FFF2-40B4-BE49-F238E27FC236}">
                <a16:creationId xmlns:a16="http://schemas.microsoft.com/office/drawing/2014/main" id="{2F702ADA-1B12-425A-C893-784C3FE9F789}"/>
              </a:ext>
            </a:extLst>
          </p:cNvPr>
          <p:cNvSpPr/>
          <p:nvPr/>
        </p:nvSpPr>
        <p:spPr>
          <a:xfrm rot="-5400000">
            <a:off x="32175906" y="21496494"/>
            <a:ext cx="552262" cy="2225614"/>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35"/>
          </a:p>
        </p:txBody>
      </p:sp>
      <p:sp>
        <p:nvSpPr>
          <p:cNvPr id="51" name="Left Brace 50">
            <a:extLst>
              <a:ext uri="{FF2B5EF4-FFF2-40B4-BE49-F238E27FC236}">
                <a16:creationId xmlns:a16="http://schemas.microsoft.com/office/drawing/2014/main" id="{7CF21132-EB0B-B39B-4140-BE6D7F6C32B6}"/>
              </a:ext>
            </a:extLst>
          </p:cNvPr>
          <p:cNvSpPr/>
          <p:nvPr/>
        </p:nvSpPr>
        <p:spPr>
          <a:xfrm rot="-5400000">
            <a:off x="34625807" y="21496491"/>
            <a:ext cx="552262" cy="2225614"/>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835"/>
          </a:p>
        </p:txBody>
      </p:sp>
      <p:sp>
        <p:nvSpPr>
          <p:cNvPr id="52" name="TextBox 51">
            <a:extLst>
              <a:ext uri="{FF2B5EF4-FFF2-40B4-BE49-F238E27FC236}">
                <a16:creationId xmlns:a16="http://schemas.microsoft.com/office/drawing/2014/main" id="{DD2F7EAD-2994-0BEF-CADE-868DC3B1BD59}"/>
              </a:ext>
            </a:extLst>
          </p:cNvPr>
          <p:cNvSpPr txBox="1"/>
          <p:nvPr/>
        </p:nvSpPr>
        <p:spPr>
          <a:xfrm>
            <a:off x="40984637" y="9353681"/>
            <a:ext cx="1469160" cy="1385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1">
                <a:solidFill>
                  <a:srgbClr val="FF0000"/>
                </a:solidFill>
                <a:latin typeface="Calibri"/>
                <a:cs typeface="Calibri"/>
              </a:rPr>
              <a:t>12 </a:t>
            </a:r>
            <a:r>
              <a:rPr lang="en-US" sz="2801" err="1">
                <a:solidFill>
                  <a:srgbClr val="FF0000"/>
                </a:solidFill>
                <a:latin typeface="Calibri"/>
                <a:cs typeface="Calibri"/>
              </a:rPr>
              <a:t>kDa</a:t>
            </a:r>
            <a:endParaRPr lang="en-US" sz="2801">
              <a:solidFill>
                <a:srgbClr val="FF0000"/>
              </a:solidFill>
              <a:latin typeface="Calibri"/>
              <a:cs typeface="Calibri"/>
            </a:endParaRPr>
          </a:p>
          <a:p>
            <a:endParaRPr lang="en-US" sz="2801">
              <a:solidFill>
                <a:srgbClr val="FF0000"/>
              </a:solidFill>
              <a:latin typeface="Calibri"/>
              <a:cs typeface="Calibri"/>
            </a:endParaRPr>
          </a:p>
          <a:p>
            <a:r>
              <a:rPr lang="en-US" sz="2801">
                <a:solidFill>
                  <a:srgbClr val="FF0000"/>
                </a:solidFill>
                <a:latin typeface="Calibri"/>
                <a:cs typeface="Calibri"/>
              </a:rPr>
              <a:t>42 </a:t>
            </a:r>
            <a:r>
              <a:rPr lang="en-US" sz="2801" err="1">
                <a:solidFill>
                  <a:srgbClr val="FF0000"/>
                </a:solidFill>
                <a:latin typeface="Calibri"/>
                <a:cs typeface="Calibri"/>
              </a:rPr>
              <a:t>kDa</a:t>
            </a:r>
            <a:endParaRPr lang="en-US" sz="2801">
              <a:solidFill>
                <a:srgbClr val="FF0000"/>
              </a:solidFill>
              <a:latin typeface="Calibri"/>
              <a:cs typeface="Calibri"/>
            </a:endParaRPr>
          </a:p>
        </p:txBody>
      </p:sp>
      <p:pic>
        <p:nvPicPr>
          <p:cNvPr id="53" name="Picture 52" descr="A close up of text&#10;&#10;Description automatically generated">
            <a:extLst>
              <a:ext uri="{FF2B5EF4-FFF2-40B4-BE49-F238E27FC236}">
                <a16:creationId xmlns:a16="http://schemas.microsoft.com/office/drawing/2014/main" id="{A1642831-E64F-3C78-017B-C76AABA83B13}"/>
              </a:ext>
            </a:extLst>
          </p:cNvPr>
          <p:cNvPicPr>
            <a:picLocks noChangeAspect="1"/>
          </p:cNvPicPr>
          <p:nvPr/>
        </p:nvPicPr>
        <p:blipFill>
          <a:blip r:embed="rId10"/>
          <a:stretch>
            <a:fillRect/>
          </a:stretch>
        </p:blipFill>
        <p:spPr>
          <a:xfrm>
            <a:off x="32590780" y="4148856"/>
            <a:ext cx="8401769" cy="5884114"/>
          </a:xfrm>
          <a:prstGeom prst="rect">
            <a:avLst/>
          </a:prstGeom>
        </p:spPr>
      </p:pic>
      <p:pic>
        <p:nvPicPr>
          <p:cNvPr id="36" name="Picture 35" descr="A diagram of a brain&#10;&#10;Description automatically generated">
            <a:extLst>
              <a:ext uri="{FF2B5EF4-FFF2-40B4-BE49-F238E27FC236}">
                <a16:creationId xmlns:a16="http://schemas.microsoft.com/office/drawing/2014/main" id="{6CD6AA1B-2784-4B07-202F-1A363F316760}"/>
              </a:ext>
            </a:extLst>
          </p:cNvPr>
          <p:cNvPicPr>
            <a:picLocks noChangeAspect="1"/>
          </p:cNvPicPr>
          <p:nvPr/>
        </p:nvPicPr>
        <p:blipFill>
          <a:blip r:embed="rId11"/>
          <a:srcRect l="14188" t="15419" r="5310" b="5437"/>
          <a:stretch/>
        </p:blipFill>
        <p:spPr>
          <a:xfrm>
            <a:off x="2074267" y="21015588"/>
            <a:ext cx="4772472" cy="3072067"/>
          </a:xfrm>
          <a:prstGeom prst="rect">
            <a:avLst/>
          </a:prstGeom>
        </p:spPr>
      </p:pic>
    </p:spTree>
    <p:extLst>
      <p:ext uri="{BB962C8B-B14F-4D97-AF65-F5344CB8AC3E}">
        <p14:creationId xmlns:p14="http://schemas.microsoft.com/office/powerpoint/2010/main" val="2041543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1100</Words>
  <Application>Microsoft Macintosh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Ayusha Pokharel</dc:creator>
  <cp:lastModifiedBy>Ayusha Pokharel</cp:lastModifiedBy>
  <cp:revision>1</cp:revision>
  <dcterms:created xsi:type="dcterms:W3CDTF">2024-09-14T20:12:33Z</dcterms:created>
  <dcterms:modified xsi:type="dcterms:W3CDTF">2024-09-27T16:13:54Z</dcterms:modified>
</cp:coreProperties>
</file>